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Serif"/>
      <p:regular r:id="rId17"/>
      <p:bold r:id="rId18"/>
      <p:italic r:id="rId19"/>
      <p:boldItalic r:id="rId20"/>
    </p:embeddedFont>
    <p:embeddedFont>
      <p:font typeface="Montserrat"/>
      <p:regular r:id="rId21"/>
      <p:bold r:id="rId22"/>
      <p:italic r:id="rId23"/>
      <p:boldItalic r:id="rId24"/>
    </p:embeddedFont>
    <p:embeddedFont>
      <p:font typeface="Lexend"/>
      <p:regular r:id="rId25"/>
      <p:bold r:id="rId26"/>
    </p:embeddedFont>
    <p:embeddedFont>
      <p:font typeface="Bree Serif"/>
      <p:regular r:id="rId27"/>
    </p:embeddedFont>
    <p:embeddedFont>
      <p:font typeface="Roboto Serif Black"/>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Serif-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bold.fntdata"/><Relationship Id="rId25" Type="http://schemas.openxmlformats.org/officeDocument/2006/relationships/font" Target="fonts/Lexend-regular.fntdata"/><Relationship Id="rId28" Type="http://schemas.openxmlformats.org/officeDocument/2006/relationships/font" Target="fonts/RobotoSerifBlack-bold.fntdata"/><Relationship Id="rId27" Type="http://schemas.openxmlformats.org/officeDocument/2006/relationships/font" Target="fonts/BreeSerif-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erifBlack-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Serif-regular.fntdata"/><Relationship Id="rId16" Type="http://schemas.openxmlformats.org/officeDocument/2006/relationships/slide" Target="slides/slide12.xml"/><Relationship Id="rId19" Type="http://schemas.openxmlformats.org/officeDocument/2006/relationships/font" Target="fonts/RobotoSerif-italic.fntdata"/><Relationship Id="rId18" Type="http://schemas.openxmlformats.org/officeDocument/2006/relationships/font" Target="fonts/RobotoSerif-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worldbank.org/indicator/EG.ELC.ACCS.ZS?locations=NG" TargetMode="External"/><Relationship Id="rId3" Type="http://schemas.openxmlformats.org/officeDocument/2006/relationships/hyperlink" Target="https://data.worldbank.org/indicator/IT.NET.USER.ZS?locations=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worldbank.org/indicator/IT.NET.USER.ZS?locations=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989a97f3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989a97f3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Nigeria reach these sdg’s?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Not at </a:t>
            </a:r>
            <a:r>
              <a:rPr lang="en"/>
              <a:t>the</a:t>
            </a:r>
            <a:r>
              <a:rPr lang="en"/>
              <a:t> current pace of development. Not within the </a:t>
            </a:r>
            <a:r>
              <a:rPr lang="en"/>
              <a:t>current</a:t>
            </a:r>
            <a:r>
              <a:rPr lang="en"/>
              <a:t> framework. And not alone.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framework with neocolonial foreign influence stagnates the countries development with the aim of development- a paradox. This </a:t>
            </a:r>
            <a:r>
              <a:rPr lang="en"/>
              <a:t>happens in form of  ;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Climate change will contribute to development, but oil and and agricultural which degrade the environment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989a97f3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989a97f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989a97f3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989a97f3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989a97f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989a97f3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Capital of country and known for what? Black population, giant economy, 250 ethnic groups </a:t>
            </a:r>
            <a:endParaRPr/>
          </a:p>
          <a:p>
            <a:pPr indent="-298450" lvl="0" marL="457200" rtl="0" algn="l">
              <a:spcBef>
                <a:spcPts val="0"/>
              </a:spcBef>
              <a:spcAft>
                <a:spcPts val="0"/>
              </a:spcAft>
              <a:buSzPts val="1100"/>
              <a:buChar char="-"/>
            </a:pPr>
            <a:r>
              <a:rPr lang="en"/>
              <a:t>GNI- gross national income </a:t>
            </a:r>
            <a:endParaRPr/>
          </a:p>
          <a:p>
            <a:pPr indent="-298450" lvl="0" marL="457200" rtl="0" algn="l">
              <a:spcBef>
                <a:spcPts val="0"/>
              </a:spcBef>
              <a:spcAft>
                <a:spcPts val="0"/>
              </a:spcAft>
              <a:buSzPts val="1100"/>
              <a:buChar char="-"/>
            </a:pPr>
            <a:r>
              <a:rPr lang="en"/>
              <a:t>Explain what a MINT country is and why it is a positive thing for nigeria to be a MINT country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MPI - 0.257 suggesting what?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1cd00f5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1cd00f5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Capital accumulation - </a:t>
            </a:r>
            <a:r>
              <a:rPr lang="en"/>
              <a:t>foreign</a:t>
            </a:r>
            <a:r>
              <a:rPr lang="en"/>
              <a:t> investment </a:t>
            </a:r>
            <a:endParaRPr/>
          </a:p>
          <a:p>
            <a:pPr indent="-298450" lvl="0" marL="457200" rtl="0" algn="l">
              <a:spcBef>
                <a:spcPts val="0"/>
              </a:spcBef>
              <a:spcAft>
                <a:spcPts val="0"/>
              </a:spcAft>
              <a:buSzPts val="1100"/>
              <a:buChar char="-"/>
            </a:pPr>
            <a:r>
              <a:rPr lang="en"/>
              <a:t>FDI , Foreign aid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MPI - 0.257 suggesting what?</a:t>
            </a:r>
            <a:endParaRPr/>
          </a:p>
          <a:p>
            <a:pPr indent="-298450" lvl="0" marL="457200" rtl="0" algn="l">
              <a:spcBef>
                <a:spcPts val="0"/>
              </a:spcBef>
              <a:spcAft>
                <a:spcPts val="0"/>
              </a:spcAft>
              <a:buSzPts val="1100"/>
              <a:buChar char="-"/>
            </a:pPr>
            <a:r>
              <a:t/>
            </a:r>
            <a:endParaRPr/>
          </a:p>
          <a:p>
            <a:pPr indent="0" lvl="0" marL="76200" rtl="0" algn="l">
              <a:lnSpc>
                <a:spcPct val="115000"/>
              </a:lnSpc>
              <a:spcBef>
                <a:spcPts val="0"/>
              </a:spcBef>
              <a:spcAft>
                <a:spcPts val="0"/>
              </a:spcAft>
              <a:buNone/>
            </a:pPr>
            <a:r>
              <a:rPr lang="en" sz="1350">
                <a:solidFill>
                  <a:srgbClr val="101F28"/>
                </a:solidFill>
                <a:uFill>
                  <a:noFill/>
                </a:uFill>
                <a:hlinkClick r:id="rId2">
                  <a:extLst>
                    <a:ext uri="{A12FA001-AC4F-418D-AE19-62706E023703}">
                      <ahyp:hlinkClr val="tx"/>
                    </a:ext>
                  </a:extLst>
                </a:hlinkClick>
              </a:rPr>
              <a:t>Access to electricity (% of population)</a:t>
            </a:r>
            <a:endParaRPr sz="1350">
              <a:solidFill>
                <a:srgbClr val="101F28"/>
              </a:solidFill>
            </a:endParaRPr>
          </a:p>
          <a:p>
            <a:pPr indent="0" lvl="0" marL="0" marR="190500" rtl="0" algn="r">
              <a:lnSpc>
                <a:spcPct val="118750"/>
              </a:lnSpc>
              <a:spcBef>
                <a:spcPts val="0"/>
              </a:spcBef>
              <a:spcAft>
                <a:spcPts val="0"/>
              </a:spcAft>
              <a:buNone/>
            </a:pPr>
            <a:r>
              <a:rPr lang="en" sz="2400">
                <a:solidFill>
                  <a:srgbClr val="101F28"/>
                </a:solidFill>
              </a:rPr>
              <a:t>55.4</a:t>
            </a:r>
            <a:endParaRPr sz="2400">
              <a:solidFill>
                <a:srgbClr val="101F28"/>
              </a:solidFill>
            </a:endParaRPr>
          </a:p>
          <a:p>
            <a:pPr indent="0" lvl="0" marL="0" marR="190500" rtl="0" algn="r">
              <a:lnSpc>
                <a:spcPct val="115000"/>
              </a:lnSpc>
              <a:spcBef>
                <a:spcPts val="0"/>
              </a:spcBef>
              <a:spcAft>
                <a:spcPts val="0"/>
              </a:spcAft>
              <a:buNone/>
            </a:pPr>
            <a:r>
              <a:rPr lang="en" sz="1050">
                <a:solidFill>
                  <a:srgbClr val="101F28"/>
                </a:solidFill>
              </a:rPr>
              <a:t>(2020)</a:t>
            </a:r>
            <a:endParaRPr sz="1050">
              <a:solidFill>
                <a:srgbClr val="101F28"/>
              </a:solidFill>
            </a:endParaRPr>
          </a:p>
          <a:p>
            <a:pPr indent="0" lvl="0" marL="76200" rtl="0" algn="l">
              <a:lnSpc>
                <a:spcPct val="115000"/>
              </a:lnSpc>
              <a:spcBef>
                <a:spcPts val="0"/>
              </a:spcBef>
              <a:spcAft>
                <a:spcPts val="0"/>
              </a:spcAft>
              <a:buClr>
                <a:schemeClr val="dk1"/>
              </a:buClr>
              <a:buSzPts val="1100"/>
              <a:buFont typeface="Arial"/>
              <a:buNone/>
            </a:pPr>
            <a:r>
              <a:rPr lang="en" sz="1350">
                <a:solidFill>
                  <a:srgbClr val="101F28"/>
                </a:solidFill>
                <a:uFill>
                  <a:noFill/>
                </a:uFill>
                <a:hlinkClick r:id="rId3">
                  <a:extLst>
                    <a:ext uri="{A12FA001-AC4F-418D-AE19-62706E023703}">
                      <ahyp:hlinkClr val="tx"/>
                    </a:ext>
                  </a:extLst>
                </a:hlinkClick>
              </a:rPr>
              <a:t>Individuals using the Internet (% of population)</a:t>
            </a:r>
            <a:endParaRPr sz="1350">
              <a:solidFill>
                <a:srgbClr val="101F28"/>
              </a:solidFill>
            </a:endParaRPr>
          </a:p>
          <a:p>
            <a:pPr indent="0" lvl="0" marL="0" marR="190500" rtl="0" algn="r">
              <a:lnSpc>
                <a:spcPct val="118750"/>
              </a:lnSpc>
              <a:spcBef>
                <a:spcPts val="0"/>
              </a:spcBef>
              <a:spcAft>
                <a:spcPts val="0"/>
              </a:spcAft>
              <a:buClr>
                <a:schemeClr val="dk1"/>
              </a:buClr>
              <a:buSzPts val="1100"/>
              <a:buFont typeface="Arial"/>
              <a:buNone/>
            </a:pPr>
            <a:r>
              <a:rPr lang="en" sz="2400">
                <a:solidFill>
                  <a:srgbClr val="101F28"/>
                </a:solidFill>
              </a:rPr>
              <a:t>36</a:t>
            </a:r>
            <a:endParaRPr sz="2400">
              <a:solidFill>
                <a:srgbClr val="101F28"/>
              </a:solidFill>
            </a:endParaRPr>
          </a:p>
          <a:p>
            <a:pPr indent="0" lvl="0" marL="0" marR="190500" rtl="0" algn="r">
              <a:lnSpc>
                <a:spcPct val="115000"/>
              </a:lnSpc>
              <a:spcBef>
                <a:spcPts val="0"/>
              </a:spcBef>
              <a:spcAft>
                <a:spcPts val="0"/>
              </a:spcAft>
              <a:buClr>
                <a:schemeClr val="dk1"/>
              </a:buClr>
              <a:buSzPts val="1100"/>
              <a:buFont typeface="Arial"/>
              <a:buNone/>
            </a:pPr>
            <a:r>
              <a:rPr lang="en" sz="1050">
                <a:solidFill>
                  <a:srgbClr val="101F28"/>
                </a:solidFill>
              </a:rPr>
              <a:t>(2020)</a:t>
            </a:r>
            <a:endParaRPr sz="1050">
              <a:solidFill>
                <a:srgbClr val="101F28"/>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989a97f3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989a97f3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presentation is focused on human capital as a core factor </a:t>
            </a:r>
            <a:r>
              <a:rPr lang="en"/>
              <a:t>towards</a:t>
            </a:r>
            <a:r>
              <a:rPr lang="en"/>
              <a:t> Nigeria’s </a:t>
            </a:r>
            <a:r>
              <a:rPr lang="en"/>
              <a:t>development, thus the development experience of the country will be covered from this angle, the core indicators including Health and education. </a:t>
            </a:r>
            <a:endParaRPr/>
          </a:p>
          <a:p>
            <a:pPr indent="0" lvl="0" marL="0" rtl="0" algn="l">
              <a:spcBef>
                <a:spcPts val="0"/>
              </a:spcBef>
              <a:spcAft>
                <a:spcPts val="0"/>
              </a:spcAft>
              <a:buNone/>
            </a:pPr>
            <a:r>
              <a:t/>
            </a:r>
            <a:endParaRPr b="1"/>
          </a:p>
          <a:p>
            <a:pPr indent="-298450" lvl="0" marL="457200" rtl="0" algn="l">
              <a:lnSpc>
                <a:spcPct val="115000"/>
              </a:lnSpc>
              <a:spcBef>
                <a:spcPts val="0"/>
              </a:spcBef>
              <a:spcAft>
                <a:spcPts val="0"/>
              </a:spcAft>
              <a:buSzPts val="1100"/>
              <a:buChar char="-"/>
            </a:pPr>
            <a:r>
              <a:rPr b="1" lang="en" sz="1350"/>
              <a:t>Adolescent fertility shows three things</a:t>
            </a:r>
            <a:endParaRPr b="1" sz="1350"/>
          </a:p>
          <a:p>
            <a:pPr indent="-314325" lvl="0" marL="457200" rtl="0" algn="l">
              <a:lnSpc>
                <a:spcPct val="115000"/>
              </a:lnSpc>
              <a:spcBef>
                <a:spcPts val="0"/>
              </a:spcBef>
              <a:spcAft>
                <a:spcPts val="0"/>
              </a:spcAft>
              <a:buSzPts val="1350"/>
              <a:buAutoNum type="arabicPeriod"/>
            </a:pPr>
            <a:r>
              <a:rPr lang="en" sz="1350"/>
              <a:t>These girls are being statutorily raped which carried negetive psycological effects, impacting both their wellbeing and ability to contribute to the economy </a:t>
            </a:r>
            <a:endParaRPr sz="1350"/>
          </a:p>
          <a:p>
            <a:pPr indent="-314325" lvl="0" marL="457200" rtl="0" algn="l">
              <a:lnSpc>
                <a:spcPct val="115000"/>
              </a:lnSpc>
              <a:spcBef>
                <a:spcPts val="0"/>
              </a:spcBef>
              <a:spcAft>
                <a:spcPts val="0"/>
              </a:spcAft>
              <a:buSzPts val="1350"/>
              <a:buAutoNum type="arabicPeriod"/>
            </a:pPr>
            <a:r>
              <a:rPr lang="en" sz="1350"/>
              <a:t>They are not going to school. Instead they take on the labour of motherhood which means they cannot contribute financially to their households or exercise agency in economic options ( amartya sen) </a:t>
            </a:r>
            <a:endParaRPr sz="1350"/>
          </a:p>
          <a:p>
            <a:pPr indent="-314325" lvl="0" marL="457200" rtl="0" algn="l">
              <a:lnSpc>
                <a:spcPct val="115000"/>
              </a:lnSpc>
              <a:spcBef>
                <a:spcPts val="0"/>
              </a:spcBef>
              <a:spcAft>
                <a:spcPts val="0"/>
              </a:spcAft>
              <a:buSzPts val="1350"/>
              <a:buAutoNum type="arabicPeriod"/>
            </a:pPr>
            <a:r>
              <a:rPr lang="en" sz="1350"/>
              <a:t>This reproduces and continues to contribute to maternal mortality both for adults and adolescents. This is because uneducated mothers cannot adequately care for their children. Those same children if female, end up in child marriages too, unable to pursue further proper education, both in regards to child/ family care and economic participation.</a:t>
            </a:r>
            <a:endParaRPr sz="1350"/>
          </a:p>
          <a:p>
            <a:pPr indent="-314325" lvl="0" marL="457200" rtl="0" algn="l">
              <a:lnSpc>
                <a:spcPct val="115000"/>
              </a:lnSpc>
              <a:spcBef>
                <a:spcPts val="0"/>
              </a:spcBef>
              <a:spcAft>
                <a:spcPts val="0"/>
              </a:spcAft>
              <a:buSzPts val="1350"/>
              <a:buAutoNum type="arabicPeriod"/>
            </a:pPr>
            <a:r>
              <a:rPr lang="en" sz="1350"/>
              <a:t>Additional point - this socio economic distress is not experienced by their male counterparts </a:t>
            </a:r>
            <a:endParaRPr sz="135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1cd00f5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1cd00f5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989a97f3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989a97f3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989a97f3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989a97f3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rtl="0" algn="l">
              <a:lnSpc>
                <a:spcPct val="115000"/>
              </a:lnSpc>
              <a:spcBef>
                <a:spcPts val="0"/>
              </a:spcBef>
              <a:spcAft>
                <a:spcPts val="0"/>
              </a:spcAft>
              <a:buClr>
                <a:schemeClr val="dk1"/>
              </a:buClr>
              <a:buSzPts val="1100"/>
              <a:buFont typeface="Arial"/>
              <a:buNone/>
            </a:pPr>
            <a:r>
              <a:rPr lang="en" sz="1350">
                <a:solidFill>
                  <a:srgbClr val="101F28"/>
                </a:solidFill>
                <a:uFill>
                  <a:noFill/>
                </a:uFill>
                <a:hlinkClick r:id="rId2">
                  <a:extLst>
                    <a:ext uri="{A12FA001-AC4F-418D-AE19-62706E023703}">
                      <ahyp:hlinkClr val="tx"/>
                    </a:ext>
                  </a:extLst>
                </a:hlinkClick>
              </a:rPr>
              <a:t>Individuals using the Internet (% of population)</a:t>
            </a:r>
            <a:endParaRPr sz="1350">
              <a:solidFill>
                <a:srgbClr val="101F28"/>
              </a:solidFill>
            </a:endParaRPr>
          </a:p>
          <a:p>
            <a:pPr indent="0" lvl="0" marL="0" marR="190500" rtl="0" algn="r">
              <a:lnSpc>
                <a:spcPct val="118750"/>
              </a:lnSpc>
              <a:spcBef>
                <a:spcPts val="0"/>
              </a:spcBef>
              <a:spcAft>
                <a:spcPts val="0"/>
              </a:spcAft>
              <a:buClr>
                <a:schemeClr val="dk1"/>
              </a:buClr>
              <a:buSzPts val="1100"/>
              <a:buFont typeface="Arial"/>
              <a:buNone/>
            </a:pPr>
            <a:r>
              <a:rPr lang="en" sz="2400">
                <a:solidFill>
                  <a:srgbClr val="101F28"/>
                </a:solidFill>
              </a:rPr>
              <a:t>36</a:t>
            </a:r>
            <a:endParaRPr sz="2400">
              <a:solidFill>
                <a:srgbClr val="101F28"/>
              </a:solidFill>
            </a:endParaRPr>
          </a:p>
          <a:p>
            <a:pPr indent="0" lvl="0" marL="0" marR="190500" rtl="0" algn="r">
              <a:lnSpc>
                <a:spcPct val="115000"/>
              </a:lnSpc>
              <a:spcBef>
                <a:spcPts val="0"/>
              </a:spcBef>
              <a:spcAft>
                <a:spcPts val="0"/>
              </a:spcAft>
              <a:buClr>
                <a:schemeClr val="dk1"/>
              </a:buClr>
              <a:buSzPts val="1100"/>
              <a:buFont typeface="Arial"/>
              <a:buNone/>
            </a:pPr>
            <a:r>
              <a:rPr lang="en" sz="1050">
                <a:solidFill>
                  <a:srgbClr val="101F28"/>
                </a:solidFill>
              </a:rPr>
              <a:t>(2020)</a:t>
            </a:r>
            <a:endParaRPr sz="1050">
              <a:solidFill>
                <a:srgbClr val="101F28"/>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989a97f3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989a97f3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989a97f3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989a97f3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Char char="-"/>
            </a:pPr>
            <a:r>
              <a:rPr lang="en">
                <a:solidFill>
                  <a:srgbClr val="595959"/>
                </a:solidFill>
              </a:rPr>
              <a:t>The criminalisation has led to the wide spread practice of illegal and unsafe abortions. In the context of human trafficking, this gap of protection in the law is the area of exploitation of traffickers </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294322" lvl="0" marL="457200" rtl="0" algn="l">
              <a:lnSpc>
                <a:spcPct val="95000"/>
              </a:lnSpc>
              <a:spcBef>
                <a:spcPts val="1200"/>
              </a:spcBef>
              <a:spcAft>
                <a:spcPts val="0"/>
              </a:spcAft>
              <a:buClr>
                <a:srgbClr val="595959"/>
              </a:buClr>
              <a:buSzPts val="1035"/>
              <a:buChar char="-"/>
            </a:pPr>
            <a:r>
              <a:rPr b="1" lang="en" sz="1035">
                <a:solidFill>
                  <a:srgbClr val="595959"/>
                </a:solidFill>
              </a:rPr>
              <a:t>International modern slavery protection</a:t>
            </a:r>
            <a:r>
              <a:rPr lang="en" sz="1035">
                <a:solidFill>
                  <a:srgbClr val="595959"/>
                </a:solidFill>
              </a:rPr>
              <a:t> </a:t>
            </a:r>
            <a:endParaRPr sz="1035">
              <a:solidFill>
                <a:srgbClr val="595959"/>
              </a:solidFill>
            </a:endParaRPr>
          </a:p>
          <a:p>
            <a:pPr indent="-294322" lvl="0" marL="457200" rtl="0" algn="l">
              <a:lnSpc>
                <a:spcPct val="95000"/>
              </a:lnSpc>
              <a:spcBef>
                <a:spcPts val="0"/>
              </a:spcBef>
              <a:spcAft>
                <a:spcPts val="0"/>
              </a:spcAft>
              <a:buClr>
                <a:srgbClr val="595959"/>
              </a:buClr>
              <a:buSzPts val="1035"/>
              <a:buChar char="-"/>
            </a:pPr>
            <a:r>
              <a:rPr lang="en" sz="1035">
                <a:solidFill>
                  <a:srgbClr val="595959"/>
                </a:solidFill>
              </a:rPr>
              <a:t>Places like the UK however, once a place of asylum have modified its modern slavery / immigration laws to pull away protection and promote criminality of undocumented migrants, refugees and asylum seekers. This has affected  will affect victims of human trafficking the most. </a:t>
            </a:r>
            <a:endParaRPr>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8.jpg"/><Relationship Id="rId6" Type="http://schemas.openxmlformats.org/officeDocument/2006/relationships/image" Target="../media/image4.jpg"/><Relationship Id="rId7" Type="http://schemas.openxmlformats.org/officeDocument/2006/relationships/image" Target="../media/image13.png"/><Relationship Id="rId8"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worldbank.org/en/topi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20616" r="0" t="0"/>
          <a:stretch/>
        </p:blipFill>
        <p:spPr>
          <a:xfrm>
            <a:off x="0" y="0"/>
            <a:ext cx="5913275" cy="5143499"/>
          </a:xfrm>
          <a:prstGeom prst="rect">
            <a:avLst/>
          </a:prstGeom>
          <a:noFill/>
          <a:ln>
            <a:noFill/>
          </a:ln>
        </p:spPr>
      </p:pic>
      <p:pic>
        <p:nvPicPr>
          <p:cNvPr id="55" name="Google Shape;55;p13"/>
          <p:cNvPicPr preferRelativeResize="0"/>
          <p:nvPr/>
        </p:nvPicPr>
        <p:blipFill rotWithShape="1">
          <a:blip r:embed="rId4">
            <a:alphaModFix/>
          </a:blip>
          <a:srcRect b="20351" l="-1103" r="-1103" t="2908"/>
          <a:stretch/>
        </p:blipFill>
        <p:spPr>
          <a:xfrm>
            <a:off x="5086400" y="3116250"/>
            <a:ext cx="4099075" cy="2027250"/>
          </a:xfrm>
          <a:prstGeom prst="rect">
            <a:avLst/>
          </a:prstGeom>
          <a:noFill/>
          <a:ln>
            <a:noFill/>
          </a:ln>
        </p:spPr>
      </p:pic>
      <p:pic>
        <p:nvPicPr>
          <p:cNvPr id="56" name="Google Shape;56;p13"/>
          <p:cNvPicPr preferRelativeResize="0"/>
          <p:nvPr/>
        </p:nvPicPr>
        <p:blipFill>
          <a:blip r:embed="rId5">
            <a:alphaModFix/>
          </a:blip>
          <a:stretch>
            <a:fillRect/>
          </a:stretch>
        </p:blipFill>
        <p:spPr>
          <a:xfrm>
            <a:off x="0" y="-5"/>
            <a:ext cx="2935325" cy="4108355"/>
          </a:xfrm>
          <a:prstGeom prst="rect">
            <a:avLst/>
          </a:prstGeom>
          <a:noFill/>
          <a:ln>
            <a:noFill/>
          </a:ln>
        </p:spPr>
      </p:pic>
      <p:pic>
        <p:nvPicPr>
          <p:cNvPr id="57" name="Google Shape;57;p13"/>
          <p:cNvPicPr preferRelativeResize="0"/>
          <p:nvPr/>
        </p:nvPicPr>
        <p:blipFill rotWithShape="1">
          <a:blip r:embed="rId6">
            <a:alphaModFix/>
          </a:blip>
          <a:srcRect b="0" l="21426" r="0" t="0"/>
          <a:stretch/>
        </p:blipFill>
        <p:spPr>
          <a:xfrm>
            <a:off x="0" y="2376075"/>
            <a:ext cx="2935325" cy="2801900"/>
          </a:xfrm>
          <a:prstGeom prst="rect">
            <a:avLst/>
          </a:prstGeom>
          <a:noFill/>
          <a:ln>
            <a:noFill/>
          </a:ln>
        </p:spPr>
      </p:pic>
      <p:sp>
        <p:nvSpPr>
          <p:cNvPr id="58" name="Google Shape;58;p13"/>
          <p:cNvSpPr txBox="1"/>
          <p:nvPr>
            <p:ph type="ctrTitle"/>
          </p:nvPr>
        </p:nvSpPr>
        <p:spPr>
          <a:xfrm>
            <a:off x="95575" y="3699750"/>
            <a:ext cx="6384300" cy="914400"/>
          </a:xfrm>
          <a:prstGeom prst="rect">
            <a:avLst/>
          </a:prstGeom>
          <a:effectLst>
            <a:outerShdw blurRad="57150" rotWithShape="0" algn="bl" dir="5400000" dist="19050">
              <a:srgbClr val="000000">
                <a:alpha val="27000"/>
              </a:srgbClr>
            </a:outerShdw>
          </a:effectLst>
        </p:spPr>
        <p:txBody>
          <a:bodyPr anchorCtr="0" anchor="b" bIns="91425" lIns="91425" spcFirstLastPara="1" rIns="91425" wrap="square" tIns="0">
            <a:spAutoFit/>
          </a:bodyPr>
          <a:lstStyle/>
          <a:p>
            <a:pPr indent="0" lvl="0" marL="0" rtl="0" algn="l">
              <a:spcBef>
                <a:spcPts val="0"/>
              </a:spcBef>
              <a:spcAft>
                <a:spcPts val="0"/>
              </a:spcAft>
              <a:buSzPts val="990"/>
              <a:buNone/>
            </a:pPr>
            <a:r>
              <a:rPr b="1" lang="en" sz="1779">
                <a:solidFill>
                  <a:srgbClr val="FFFF00"/>
                </a:solidFill>
                <a:highlight>
                  <a:srgbClr val="3D85C6"/>
                </a:highlight>
                <a:latin typeface="Bree Serif"/>
                <a:ea typeface="Bree Serif"/>
                <a:cs typeface="Bree Serif"/>
                <a:sym typeface="Bree Serif"/>
              </a:rPr>
              <a:t>HUMAN </a:t>
            </a:r>
            <a:r>
              <a:rPr b="1" lang="en" sz="1779">
                <a:solidFill>
                  <a:srgbClr val="FFFF00"/>
                </a:solidFill>
                <a:highlight>
                  <a:srgbClr val="3D85C6"/>
                </a:highlight>
                <a:latin typeface="Bree Serif"/>
                <a:ea typeface="Bree Serif"/>
                <a:cs typeface="Bree Serif"/>
                <a:sym typeface="Bree Serif"/>
              </a:rPr>
              <a:t>TRAFFICKING</a:t>
            </a:r>
            <a:r>
              <a:rPr b="1" lang="en" sz="1779">
                <a:solidFill>
                  <a:srgbClr val="FFFF00"/>
                </a:solidFill>
                <a:highlight>
                  <a:srgbClr val="3D85C6"/>
                </a:highlight>
                <a:latin typeface="Bree Serif"/>
                <a:ea typeface="Bree Serif"/>
                <a:cs typeface="Bree Serif"/>
                <a:sym typeface="Bree Serif"/>
              </a:rPr>
              <a:t> </a:t>
            </a:r>
            <a:r>
              <a:rPr b="1" lang="en" sz="1779">
                <a:solidFill>
                  <a:srgbClr val="FFFF00"/>
                </a:solidFill>
                <a:highlight>
                  <a:srgbClr val="3D85C6"/>
                </a:highlight>
                <a:latin typeface="Bree Serif"/>
                <a:ea typeface="Bree Serif"/>
                <a:cs typeface="Bree Serif"/>
                <a:sym typeface="Bree Serif"/>
              </a:rPr>
              <a:t>IN NIGERIA</a:t>
            </a:r>
            <a:r>
              <a:rPr lang="en" sz="1779">
                <a:solidFill>
                  <a:srgbClr val="FFFF00"/>
                </a:solidFill>
                <a:highlight>
                  <a:srgbClr val="3D85C6"/>
                </a:highlight>
                <a:latin typeface="Bree Serif"/>
                <a:ea typeface="Bree Serif"/>
                <a:cs typeface="Bree Serif"/>
                <a:sym typeface="Bree Serif"/>
              </a:rPr>
              <a:t>; HUMAN CAPITAL DEVELOPMENT TOWARDS SDG’S 5 AND 4; GENDER EQUALITY AND QUALITY EDUCATION</a:t>
            </a:r>
            <a:endParaRPr sz="1779">
              <a:solidFill>
                <a:srgbClr val="FFFF00"/>
              </a:solidFill>
              <a:highlight>
                <a:srgbClr val="3D85C6"/>
              </a:highlight>
              <a:latin typeface="Bree Serif"/>
              <a:ea typeface="Bree Serif"/>
              <a:cs typeface="Bree Serif"/>
              <a:sym typeface="Bree Serif"/>
            </a:endParaRPr>
          </a:p>
        </p:txBody>
      </p:sp>
      <p:sp>
        <p:nvSpPr>
          <p:cNvPr id="59" name="Google Shape;59;p13"/>
          <p:cNvSpPr txBox="1"/>
          <p:nvPr>
            <p:ph idx="1" type="subTitle"/>
          </p:nvPr>
        </p:nvSpPr>
        <p:spPr>
          <a:xfrm>
            <a:off x="95575" y="461415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2600">
                <a:solidFill>
                  <a:srgbClr val="000000"/>
                </a:solidFill>
                <a:highlight>
                  <a:srgbClr val="D5A6BD"/>
                </a:highlight>
                <a:latin typeface="Roboto Serif Black"/>
                <a:ea typeface="Roboto Serif Black"/>
                <a:cs typeface="Roboto Serif Black"/>
                <a:sym typeface="Roboto Serif Black"/>
              </a:rPr>
              <a:t>TOWO</a:t>
            </a:r>
            <a:endParaRPr sz="2600">
              <a:solidFill>
                <a:srgbClr val="000000"/>
              </a:solidFill>
              <a:highlight>
                <a:srgbClr val="D5A6BD"/>
              </a:highlight>
              <a:latin typeface="Roboto Serif Black"/>
              <a:ea typeface="Roboto Serif Black"/>
              <a:cs typeface="Roboto Serif Black"/>
              <a:sym typeface="Roboto Serif Black"/>
            </a:endParaRPr>
          </a:p>
        </p:txBody>
      </p:sp>
      <p:pic>
        <p:nvPicPr>
          <p:cNvPr id="60" name="Google Shape;60;p13"/>
          <p:cNvPicPr preferRelativeResize="0"/>
          <p:nvPr/>
        </p:nvPicPr>
        <p:blipFill rotWithShape="1">
          <a:blip r:embed="rId7">
            <a:alphaModFix/>
          </a:blip>
          <a:srcRect b="-63640" l="102460" r="-102460" t="63640"/>
          <a:stretch/>
        </p:blipFill>
        <p:spPr>
          <a:xfrm>
            <a:off x="5524638" y="2536175"/>
            <a:ext cx="3379213" cy="2641800"/>
          </a:xfrm>
          <a:prstGeom prst="rect">
            <a:avLst/>
          </a:prstGeom>
          <a:noFill/>
          <a:ln>
            <a:noFill/>
          </a:ln>
        </p:spPr>
      </p:pic>
      <p:pic>
        <p:nvPicPr>
          <p:cNvPr id="61" name="Google Shape;61;p13"/>
          <p:cNvPicPr preferRelativeResize="0"/>
          <p:nvPr/>
        </p:nvPicPr>
        <p:blipFill rotWithShape="1">
          <a:blip r:embed="rId8">
            <a:alphaModFix/>
          </a:blip>
          <a:srcRect b="-5808" l="0" r="0" t="0"/>
          <a:stretch/>
        </p:blipFill>
        <p:spPr>
          <a:xfrm>
            <a:off x="5086400" y="7782"/>
            <a:ext cx="4057600" cy="33467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highlight>
                  <a:srgbClr val="6AA84F"/>
                </a:highlight>
                <a:latin typeface="Bree Serif"/>
                <a:ea typeface="Bree Serif"/>
                <a:cs typeface="Bree Serif"/>
                <a:sym typeface="Bree Serif"/>
              </a:rPr>
              <a:t>Conclusion</a:t>
            </a:r>
            <a:endParaRPr>
              <a:highlight>
                <a:srgbClr val="93C47D"/>
              </a:highlight>
              <a:latin typeface="Bree Serif"/>
              <a:ea typeface="Bree Serif"/>
              <a:cs typeface="Bree Serif"/>
              <a:sym typeface="Bree Serif"/>
            </a:endParaRPr>
          </a:p>
        </p:txBody>
      </p:sp>
      <p:sp>
        <p:nvSpPr>
          <p:cNvPr id="126" name="Google Shape;126;p22"/>
          <p:cNvSpPr txBox="1"/>
          <p:nvPr>
            <p:ph idx="1" type="body"/>
          </p:nvPr>
        </p:nvSpPr>
        <p:spPr>
          <a:xfrm>
            <a:off x="311700" y="1163900"/>
            <a:ext cx="8449800" cy="3199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100">
                <a:solidFill>
                  <a:srgbClr val="990000"/>
                </a:solidFill>
                <a:highlight>
                  <a:srgbClr val="FFE849"/>
                </a:highlight>
                <a:latin typeface="Lexend"/>
                <a:ea typeface="Lexend"/>
                <a:cs typeface="Lexend"/>
                <a:sym typeface="Lexend"/>
              </a:rPr>
              <a:t>Nigeria is culturally diverse and resource rich in land, minerals and workable soil. Despite many years of british colonialism ( within living memory) where it faced the horrors of slave trade, societal restructuring and resource extraction, the country - culture, people and </a:t>
            </a:r>
            <a:r>
              <a:rPr lang="en" sz="1100">
                <a:solidFill>
                  <a:srgbClr val="990000"/>
                </a:solidFill>
                <a:highlight>
                  <a:srgbClr val="FFE849"/>
                </a:highlight>
                <a:latin typeface="Lexend"/>
                <a:ea typeface="Lexend"/>
                <a:cs typeface="Lexend"/>
                <a:sym typeface="Lexend"/>
              </a:rPr>
              <a:t>resources</a:t>
            </a:r>
            <a:r>
              <a:rPr lang="en" sz="1100">
                <a:solidFill>
                  <a:srgbClr val="990000"/>
                </a:solidFill>
                <a:highlight>
                  <a:srgbClr val="FFE849"/>
                </a:highlight>
                <a:latin typeface="Lexend"/>
                <a:ea typeface="Lexend"/>
                <a:cs typeface="Lexend"/>
                <a:sym typeface="Lexend"/>
              </a:rPr>
              <a:t> remain. Nigeria is however faced with </a:t>
            </a:r>
            <a:r>
              <a:rPr lang="en" sz="1100">
                <a:solidFill>
                  <a:srgbClr val="990000"/>
                </a:solidFill>
                <a:highlight>
                  <a:srgbClr val="FFE849"/>
                </a:highlight>
                <a:latin typeface="Lexend"/>
                <a:ea typeface="Lexend"/>
                <a:cs typeface="Lexend"/>
                <a:sym typeface="Lexend"/>
              </a:rPr>
              <a:t>extreme</a:t>
            </a:r>
            <a:r>
              <a:rPr lang="en" sz="1100">
                <a:solidFill>
                  <a:srgbClr val="990000"/>
                </a:solidFill>
                <a:highlight>
                  <a:srgbClr val="FFE849"/>
                </a:highlight>
                <a:latin typeface="Lexend"/>
                <a:ea typeface="Lexend"/>
                <a:cs typeface="Lexend"/>
                <a:sym typeface="Lexend"/>
              </a:rPr>
              <a:t> poverty and inequality, with a population growth rate predicted to surpass its ability to </a:t>
            </a:r>
            <a:r>
              <a:rPr lang="en" sz="1100">
                <a:solidFill>
                  <a:srgbClr val="990000"/>
                </a:solidFill>
                <a:highlight>
                  <a:srgbClr val="FFE849"/>
                </a:highlight>
                <a:latin typeface="Lexend"/>
                <a:ea typeface="Lexend"/>
                <a:cs typeface="Lexend"/>
                <a:sym typeface="Lexend"/>
              </a:rPr>
              <a:t>maintain</a:t>
            </a:r>
            <a:r>
              <a:rPr lang="en" sz="1100">
                <a:solidFill>
                  <a:srgbClr val="990000"/>
                </a:solidFill>
                <a:highlight>
                  <a:srgbClr val="FFE849"/>
                </a:highlight>
                <a:latin typeface="Lexend"/>
                <a:ea typeface="Lexend"/>
                <a:cs typeface="Lexend"/>
                <a:sym typeface="Lexend"/>
              </a:rPr>
              <a:t> cohesive </a:t>
            </a:r>
            <a:r>
              <a:rPr lang="en" sz="1100">
                <a:solidFill>
                  <a:srgbClr val="990000"/>
                </a:solidFill>
                <a:highlight>
                  <a:srgbClr val="FFE849"/>
                </a:highlight>
                <a:latin typeface="Lexend"/>
                <a:ea typeface="Lexend"/>
                <a:cs typeface="Lexend"/>
                <a:sym typeface="Lexend"/>
              </a:rPr>
              <a:t>development</a:t>
            </a:r>
            <a:r>
              <a:rPr lang="en" sz="1100">
                <a:solidFill>
                  <a:srgbClr val="990000"/>
                </a:solidFill>
                <a:highlight>
                  <a:srgbClr val="FFE849"/>
                </a:highlight>
                <a:latin typeface="Lexend"/>
                <a:ea typeface="Lexend"/>
                <a:cs typeface="Lexend"/>
                <a:sym typeface="Lexend"/>
              </a:rPr>
              <a:t>. Additionally the country is over-dependent on oil and agriculture, both of which at a large scale level contribute to soil erosion and worsening climate change .</a:t>
            </a:r>
            <a:endParaRPr sz="1100">
              <a:solidFill>
                <a:srgbClr val="990000"/>
              </a:solidFill>
              <a:highlight>
                <a:srgbClr val="FFE849"/>
              </a:highlight>
              <a:latin typeface="Lexend"/>
              <a:ea typeface="Lexend"/>
              <a:cs typeface="Lexend"/>
              <a:sym typeface="Lexend"/>
            </a:endParaRPr>
          </a:p>
          <a:p>
            <a:pPr indent="0" lvl="0" marL="0" rtl="0" algn="l">
              <a:spcBef>
                <a:spcPts val="1200"/>
              </a:spcBef>
              <a:spcAft>
                <a:spcPts val="0"/>
              </a:spcAft>
              <a:buNone/>
            </a:pPr>
            <a:r>
              <a:rPr lang="en" sz="1100">
                <a:solidFill>
                  <a:srgbClr val="990000"/>
                </a:solidFill>
                <a:highlight>
                  <a:srgbClr val="FFE849"/>
                </a:highlight>
                <a:latin typeface="Lexend"/>
                <a:ea typeface="Lexend"/>
                <a:cs typeface="Lexend"/>
                <a:sym typeface="Lexend"/>
              </a:rPr>
              <a:t>Nigeria experiences multi dimensional poverty, with necessities like electricity being </a:t>
            </a:r>
            <a:r>
              <a:rPr lang="en" sz="1100">
                <a:solidFill>
                  <a:srgbClr val="990000"/>
                </a:solidFill>
                <a:highlight>
                  <a:srgbClr val="FFE849"/>
                </a:highlight>
                <a:latin typeface="Lexend"/>
                <a:ea typeface="Lexend"/>
                <a:cs typeface="Lexend"/>
                <a:sym typeface="Lexend"/>
              </a:rPr>
              <a:t>available</a:t>
            </a:r>
            <a:r>
              <a:rPr lang="en" sz="1100">
                <a:solidFill>
                  <a:srgbClr val="990000"/>
                </a:solidFill>
                <a:highlight>
                  <a:srgbClr val="FFE849"/>
                </a:highlight>
                <a:latin typeface="Lexend"/>
                <a:ea typeface="Lexend"/>
                <a:cs typeface="Lexend"/>
                <a:sym typeface="Lexend"/>
              </a:rPr>
              <a:t> to less than half of the population. Its </a:t>
            </a:r>
            <a:r>
              <a:rPr lang="en" sz="1100">
                <a:solidFill>
                  <a:srgbClr val="990000"/>
                </a:solidFill>
                <a:highlight>
                  <a:srgbClr val="FFE849"/>
                </a:highlight>
                <a:latin typeface="Lexend"/>
                <a:ea typeface="Lexend"/>
                <a:cs typeface="Lexend"/>
                <a:sym typeface="Lexend"/>
              </a:rPr>
              <a:t>development</a:t>
            </a:r>
            <a:r>
              <a:rPr lang="en" sz="1100">
                <a:solidFill>
                  <a:srgbClr val="990000"/>
                </a:solidFill>
                <a:highlight>
                  <a:srgbClr val="FFE849"/>
                </a:highlight>
                <a:latin typeface="Lexend"/>
                <a:ea typeface="Lexend"/>
                <a:cs typeface="Lexend"/>
                <a:sym typeface="Lexend"/>
              </a:rPr>
              <a:t> markers are poor- mortality, life </a:t>
            </a:r>
            <a:r>
              <a:rPr lang="en" sz="1100">
                <a:solidFill>
                  <a:srgbClr val="990000"/>
                </a:solidFill>
                <a:highlight>
                  <a:srgbClr val="FFE849"/>
                </a:highlight>
                <a:latin typeface="Lexend"/>
                <a:ea typeface="Lexend"/>
                <a:cs typeface="Lexend"/>
                <a:sym typeface="Lexend"/>
              </a:rPr>
              <a:t>expectancy</a:t>
            </a:r>
            <a:r>
              <a:rPr lang="en" sz="1100">
                <a:solidFill>
                  <a:srgbClr val="990000"/>
                </a:solidFill>
                <a:highlight>
                  <a:srgbClr val="FFE849"/>
                </a:highlight>
                <a:latin typeface="Lexend"/>
                <a:ea typeface="Lexend"/>
                <a:cs typeface="Lexend"/>
                <a:sym typeface="Lexend"/>
              </a:rPr>
              <a:t> etc. In light of covid and the ukraine war, it experineces irrecoverable damge to infaltion and oil trade.</a:t>
            </a:r>
            <a:endParaRPr sz="1100">
              <a:solidFill>
                <a:srgbClr val="990000"/>
              </a:solidFill>
              <a:highlight>
                <a:srgbClr val="FFE849"/>
              </a:highlight>
              <a:latin typeface="Lexend"/>
              <a:ea typeface="Lexend"/>
              <a:cs typeface="Lexend"/>
              <a:sym typeface="Lexend"/>
            </a:endParaRPr>
          </a:p>
          <a:p>
            <a:pPr indent="0" lvl="0" marL="0" rtl="0" algn="l">
              <a:spcBef>
                <a:spcPts val="1200"/>
              </a:spcBef>
              <a:spcAft>
                <a:spcPts val="0"/>
              </a:spcAft>
              <a:buNone/>
            </a:pPr>
            <a:r>
              <a:rPr lang="en" sz="1100">
                <a:solidFill>
                  <a:srgbClr val="990000"/>
                </a:solidFill>
                <a:highlight>
                  <a:srgbClr val="FFE849"/>
                </a:highlight>
                <a:latin typeface="Lexend"/>
                <a:ea typeface="Lexend"/>
                <a:cs typeface="Lexend"/>
                <a:sym typeface="Lexend"/>
              </a:rPr>
              <a:t>Human trafficking has been examined as a global issue that is also deeply gendered. A lack of legal protection, </a:t>
            </a:r>
            <a:r>
              <a:rPr lang="en" sz="1100">
                <a:solidFill>
                  <a:srgbClr val="990000"/>
                </a:solidFill>
                <a:highlight>
                  <a:srgbClr val="FFE849"/>
                </a:highlight>
                <a:latin typeface="Lexend"/>
                <a:ea typeface="Lexend"/>
                <a:cs typeface="Lexend"/>
                <a:sym typeface="Lexend"/>
              </a:rPr>
              <a:t>extreme</a:t>
            </a:r>
            <a:r>
              <a:rPr lang="en" sz="1100">
                <a:solidFill>
                  <a:srgbClr val="990000"/>
                </a:solidFill>
                <a:highlight>
                  <a:srgbClr val="FFE849"/>
                </a:highlight>
                <a:latin typeface="Lexend"/>
                <a:ea typeface="Lexend"/>
                <a:cs typeface="Lexend"/>
                <a:sym typeface="Lexend"/>
              </a:rPr>
              <a:t> poverty and comprehensive education, in addition to social stigma, make poor nigerian woman and girls </a:t>
            </a:r>
            <a:r>
              <a:rPr lang="en" sz="1100">
                <a:solidFill>
                  <a:srgbClr val="990000"/>
                </a:solidFill>
                <a:highlight>
                  <a:srgbClr val="FFE849"/>
                </a:highlight>
                <a:latin typeface="Lexend"/>
                <a:ea typeface="Lexend"/>
                <a:cs typeface="Lexend"/>
                <a:sym typeface="Lexend"/>
              </a:rPr>
              <a:t>vulnerable</a:t>
            </a:r>
            <a:r>
              <a:rPr lang="en" sz="1100">
                <a:solidFill>
                  <a:srgbClr val="990000"/>
                </a:solidFill>
                <a:highlight>
                  <a:srgbClr val="FFE849"/>
                </a:highlight>
                <a:latin typeface="Lexend"/>
                <a:ea typeface="Lexend"/>
                <a:cs typeface="Lexend"/>
                <a:sym typeface="Lexend"/>
              </a:rPr>
              <a:t> targets. Not only are they left with psychologically irreparable </a:t>
            </a:r>
            <a:r>
              <a:rPr lang="en" sz="1100">
                <a:solidFill>
                  <a:srgbClr val="990000"/>
                </a:solidFill>
                <a:highlight>
                  <a:srgbClr val="FFE849"/>
                </a:highlight>
                <a:latin typeface="Lexend"/>
                <a:ea typeface="Lexend"/>
                <a:cs typeface="Lexend"/>
                <a:sym typeface="Lexend"/>
              </a:rPr>
              <a:t>damage, this prevents them from participating in society and the economy like theior male counterparts. </a:t>
            </a:r>
            <a:endParaRPr sz="1100">
              <a:solidFill>
                <a:srgbClr val="990000"/>
              </a:solidFill>
              <a:highlight>
                <a:srgbClr val="FFE849"/>
              </a:highlight>
              <a:latin typeface="Lexend"/>
              <a:ea typeface="Lexend"/>
              <a:cs typeface="Lexend"/>
              <a:sym typeface="Lexend"/>
            </a:endParaRPr>
          </a:p>
          <a:p>
            <a:pPr indent="0" lvl="0" marL="0" rtl="0" algn="l">
              <a:spcBef>
                <a:spcPts val="1200"/>
              </a:spcBef>
              <a:spcAft>
                <a:spcPts val="0"/>
              </a:spcAft>
              <a:buNone/>
            </a:pPr>
            <a:r>
              <a:t/>
            </a:r>
            <a:endParaRPr sz="1100">
              <a:solidFill>
                <a:srgbClr val="990000"/>
              </a:solidFill>
              <a:highlight>
                <a:srgbClr val="FFE849"/>
              </a:highlight>
              <a:latin typeface="Lexend"/>
              <a:ea typeface="Lexend"/>
              <a:cs typeface="Lexend"/>
              <a:sym typeface="Lexend"/>
            </a:endParaRPr>
          </a:p>
          <a:p>
            <a:pPr indent="0" lvl="0" marL="0" rtl="0" algn="l">
              <a:spcBef>
                <a:spcPts val="1200"/>
              </a:spcBef>
              <a:spcAft>
                <a:spcPts val="0"/>
              </a:spcAft>
              <a:buNone/>
            </a:pPr>
            <a:r>
              <a:rPr lang="en" sz="1200">
                <a:solidFill>
                  <a:srgbClr val="990000"/>
                </a:solidFill>
                <a:highlight>
                  <a:srgbClr val="FFE849"/>
                </a:highlight>
                <a:latin typeface="Lexend"/>
                <a:ea typeface="Lexend"/>
                <a:cs typeface="Lexend"/>
                <a:sym typeface="Lexend"/>
              </a:rPr>
              <a:t>The human trafficking problem acts as a bar to nigeria reaching the sdg 4 quality </a:t>
            </a:r>
            <a:r>
              <a:rPr lang="en" sz="1200">
                <a:solidFill>
                  <a:srgbClr val="990000"/>
                </a:solidFill>
                <a:highlight>
                  <a:srgbClr val="FFE849"/>
                </a:highlight>
                <a:latin typeface="Lexend"/>
                <a:ea typeface="Lexend"/>
                <a:cs typeface="Lexend"/>
                <a:sym typeface="Lexend"/>
              </a:rPr>
              <a:t>education</a:t>
            </a:r>
            <a:r>
              <a:rPr lang="en" sz="1200">
                <a:solidFill>
                  <a:srgbClr val="990000"/>
                </a:solidFill>
                <a:highlight>
                  <a:srgbClr val="FFE849"/>
                </a:highlight>
                <a:latin typeface="Lexend"/>
                <a:ea typeface="Lexend"/>
                <a:cs typeface="Lexend"/>
                <a:sym typeface="Lexend"/>
              </a:rPr>
              <a:t> and sdg 5 gender equality. Trafficked people my never go back to school or may face extreme difficulties. Gender eqality cannot exist until women and girls are seen as people with agency rather than reproductive , sexual and domenstic commercial products. As these issues are additionally </a:t>
            </a:r>
            <a:r>
              <a:rPr lang="en" sz="1200">
                <a:solidFill>
                  <a:srgbClr val="990000"/>
                </a:solidFill>
                <a:highlight>
                  <a:srgbClr val="FFE849"/>
                </a:highlight>
                <a:latin typeface="Lexend"/>
                <a:ea typeface="Lexend"/>
                <a:cs typeface="Lexend"/>
                <a:sym typeface="Lexend"/>
              </a:rPr>
              <a:t>underpinned</a:t>
            </a:r>
            <a:r>
              <a:rPr lang="en" sz="1200">
                <a:solidFill>
                  <a:srgbClr val="990000"/>
                </a:solidFill>
                <a:highlight>
                  <a:srgbClr val="FFE849"/>
                </a:highlight>
                <a:latin typeface="Lexend"/>
                <a:ea typeface="Lexend"/>
                <a:cs typeface="Lexend"/>
                <a:sym typeface="Lexend"/>
              </a:rPr>
              <a:t> by the </a:t>
            </a:r>
            <a:r>
              <a:rPr lang="en" sz="1200">
                <a:solidFill>
                  <a:srgbClr val="990000"/>
                </a:solidFill>
                <a:highlight>
                  <a:srgbClr val="FFE849"/>
                </a:highlight>
                <a:latin typeface="Lexend"/>
                <a:ea typeface="Lexend"/>
                <a:cs typeface="Lexend"/>
                <a:sym typeface="Lexend"/>
              </a:rPr>
              <a:t>extreme</a:t>
            </a:r>
            <a:r>
              <a:rPr lang="en" sz="1200">
                <a:solidFill>
                  <a:srgbClr val="990000"/>
                </a:solidFill>
                <a:highlight>
                  <a:srgbClr val="FFE849"/>
                </a:highlight>
                <a:latin typeface="Lexend"/>
                <a:ea typeface="Lexend"/>
                <a:cs typeface="Lexend"/>
                <a:sym typeface="Lexend"/>
              </a:rPr>
              <a:t> poverty problem faced by nigerians, these goals may not be reached any time soon.</a:t>
            </a:r>
            <a:endParaRPr sz="1200">
              <a:solidFill>
                <a:srgbClr val="990000"/>
              </a:solidFill>
              <a:highlight>
                <a:srgbClr val="FFE849"/>
              </a:highlight>
              <a:latin typeface="Lexend"/>
              <a:ea typeface="Lexend"/>
              <a:cs typeface="Lexend"/>
              <a:sym typeface="Lexend"/>
            </a:endParaRPr>
          </a:p>
          <a:p>
            <a:pPr indent="0" lvl="0" marL="0" rtl="0" algn="l">
              <a:spcBef>
                <a:spcPts val="1200"/>
              </a:spcBef>
              <a:spcAft>
                <a:spcPts val="0"/>
              </a:spcAft>
              <a:buNone/>
            </a:pPr>
            <a:r>
              <a:t/>
            </a:r>
            <a:endParaRPr>
              <a:highlight>
                <a:srgbClr val="FFE599"/>
              </a:highlight>
            </a:endParaRPr>
          </a:p>
          <a:p>
            <a:pPr indent="-308610" lvl="0" marL="457200" rtl="0" algn="l">
              <a:spcBef>
                <a:spcPts val="1200"/>
              </a:spcBef>
              <a:spcAft>
                <a:spcPts val="0"/>
              </a:spcAft>
              <a:buSzPct val="100000"/>
              <a:buChar char="-"/>
            </a:pPr>
            <a:r>
              <a:t/>
            </a:r>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rgbClr val="9FC5E8"/>
                </a:highlight>
                <a:latin typeface="Roboto Serif"/>
                <a:ea typeface="Roboto Serif"/>
                <a:cs typeface="Roboto Serif"/>
                <a:sym typeface="Roboto Serif"/>
              </a:rPr>
              <a:t>REFERENCES </a:t>
            </a:r>
            <a:endParaRPr b="1">
              <a:highlight>
                <a:srgbClr val="9FC5E8"/>
              </a:highlight>
              <a:latin typeface="Roboto Serif"/>
              <a:ea typeface="Roboto Serif"/>
              <a:cs typeface="Roboto Serif"/>
              <a:sym typeface="Roboto Serif"/>
            </a:endParaRPr>
          </a:p>
        </p:txBody>
      </p:sp>
      <p:sp>
        <p:nvSpPr>
          <p:cNvPr id="132" name="Google Shape;132;p23"/>
          <p:cNvSpPr txBox="1"/>
          <p:nvPr>
            <p:ph idx="1" type="body"/>
          </p:nvPr>
        </p:nvSpPr>
        <p:spPr>
          <a:xfrm>
            <a:off x="311700" y="1152475"/>
            <a:ext cx="8671200" cy="3929400"/>
          </a:xfrm>
          <a:prstGeom prst="rect">
            <a:avLst/>
          </a:prstGeom>
        </p:spPr>
        <p:txBody>
          <a:bodyPr anchorCtr="0" anchor="t" bIns="91425" lIns="91425" spcFirstLastPara="1" rIns="91425" wrap="square" tIns="91425">
            <a:normAutofit fontScale="77500" lnSpcReduction="20000"/>
          </a:bodyPr>
          <a:lstStyle/>
          <a:p>
            <a:pPr indent="-285194" lvl="0" marL="457200" rtl="0" algn="l">
              <a:spcBef>
                <a:spcPts val="1200"/>
              </a:spcBef>
              <a:spcAft>
                <a:spcPts val="0"/>
              </a:spcAft>
              <a:buSzPct val="100000"/>
              <a:buChar char="●"/>
            </a:pPr>
            <a:r>
              <a:rPr i="1" lang="en" sz="1150">
                <a:solidFill>
                  <a:schemeClr val="dk1"/>
                </a:solidFill>
              </a:rPr>
              <a:t>BBC News </a:t>
            </a:r>
            <a:r>
              <a:rPr lang="en" sz="1150">
                <a:solidFill>
                  <a:schemeClr val="dk1"/>
                </a:solidFill>
              </a:rPr>
              <a:t>(2014) ‘The Mint countries: Next economic giants?’, 6 January. Available at: </a:t>
            </a:r>
            <a:r>
              <a:rPr lang="en" sz="1150">
                <a:solidFill>
                  <a:srgbClr val="0000EE"/>
                </a:solidFill>
              </a:rPr>
              <a:t>https://www.bbc.com /news/magazine-25548060 </a:t>
            </a:r>
            <a:r>
              <a:rPr lang="en" sz="1150">
                <a:solidFill>
                  <a:schemeClr val="dk1"/>
                </a:solidFill>
              </a:rPr>
              <a:t>(Accessed: 12 March 2023). 			</a:t>
            </a:r>
            <a:endParaRPr sz="1150">
              <a:solidFill>
                <a:schemeClr val="dk1"/>
              </a:solidFill>
            </a:endParaRPr>
          </a:p>
          <a:p>
            <a:pPr indent="-285194" lvl="0" marL="457200" rtl="0" algn="l">
              <a:spcBef>
                <a:spcPts val="0"/>
              </a:spcBef>
              <a:spcAft>
                <a:spcPts val="0"/>
              </a:spcAft>
              <a:buSzPct val="100000"/>
              <a:buChar char="●"/>
            </a:pPr>
            <a:r>
              <a:rPr i="1" lang="en" sz="1150">
                <a:solidFill>
                  <a:schemeClr val="dk1"/>
                </a:solidFill>
              </a:rPr>
              <a:t>Child Harvesting: A Closer Look At The Rising Business Of Baby Factories In Nigeria </a:t>
            </a:r>
            <a:r>
              <a:rPr lang="en" sz="1150">
                <a:solidFill>
                  <a:schemeClr val="dk1"/>
                </a:solidFill>
              </a:rPr>
              <a:t>(2021) </a:t>
            </a:r>
            <a:r>
              <a:rPr i="1" lang="en" sz="1150">
                <a:solidFill>
                  <a:schemeClr val="dk1"/>
                </a:solidFill>
              </a:rPr>
              <a:t>Human Rights Pulse</a:t>
            </a:r>
            <a:r>
              <a:rPr lang="en" sz="1150">
                <a:solidFill>
                  <a:schemeClr val="dk1"/>
                </a:solidFill>
              </a:rPr>
              <a:t>. Available at: </a:t>
            </a:r>
            <a:r>
              <a:rPr lang="en" sz="1150">
                <a:solidFill>
                  <a:srgbClr val="0000EE"/>
                </a:solidFill>
              </a:rPr>
              <a:t>https://www.humanrightspulse.com/mastercontentblog/child-harvesting-a-closer-look-at- the-rising-business-of-baby-factories-in-nigeria </a:t>
            </a:r>
            <a:r>
              <a:rPr lang="en" sz="1150">
                <a:solidFill>
                  <a:schemeClr val="dk1"/>
                </a:solidFill>
              </a:rPr>
              <a:t>(Accessed: 12 March 2023). 					</a:t>
            </a:r>
            <a:endParaRPr sz="1150">
              <a:solidFill>
                <a:schemeClr val="dk1"/>
              </a:solidFill>
            </a:endParaRPr>
          </a:p>
          <a:p>
            <a:pPr indent="-285194" lvl="0" marL="457200" rtl="0" algn="l">
              <a:spcBef>
                <a:spcPts val="0"/>
              </a:spcBef>
              <a:spcAft>
                <a:spcPts val="0"/>
              </a:spcAft>
              <a:buSzPct val="100000"/>
              <a:buChar char="●"/>
            </a:pPr>
            <a:r>
              <a:rPr i="1" lang="en" sz="1150">
                <a:solidFill>
                  <a:schemeClr val="dk1"/>
                </a:solidFill>
              </a:rPr>
              <a:t>Human Capital Index (HCI) (scale 0-1) - Nigeria | Data </a:t>
            </a:r>
            <a:r>
              <a:rPr lang="en" sz="1150">
                <a:solidFill>
                  <a:schemeClr val="dk1"/>
                </a:solidFill>
              </a:rPr>
              <a:t>(no date). Available at: </a:t>
            </a:r>
            <a:r>
              <a:rPr lang="en" sz="1150">
                <a:solidFill>
                  <a:srgbClr val="0000EE"/>
                </a:solidFill>
              </a:rPr>
              <a:t>https://data.worldbank.org /indicator/HD.HCI.OVRL?locations=NG </a:t>
            </a:r>
            <a:r>
              <a:rPr lang="en" sz="1150">
                <a:solidFill>
                  <a:schemeClr val="dk1"/>
                </a:solidFill>
              </a:rPr>
              <a:t>(Accessed: 12 March 2023). </a:t>
            </a:r>
            <a:endParaRPr sz="1150">
              <a:solidFill>
                <a:schemeClr val="dk1"/>
              </a:solidFill>
            </a:endParaRPr>
          </a:p>
          <a:p>
            <a:pPr indent="-285194" lvl="0" marL="457200" rtl="0" algn="l">
              <a:spcBef>
                <a:spcPts val="0"/>
              </a:spcBef>
              <a:spcAft>
                <a:spcPts val="0"/>
              </a:spcAft>
              <a:buClr>
                <a:schemeClr val="dk1"/>
              </a:buClr>
              <a:buSzPct val="100000"/>
              <a:buChar char="●"/>
            </a:pPr>
            <a:r>
              <a:rPr i="1" lang="en" sz="1150">
                <a:solidFill>
                  <a:schemeClr val="dk1"/>
                </a:solidFill>
              </a:rPr>
              <a:t>Largest Countries in Africa 2023 </a:t>
            </a:r>
            <a:r>
              <a:rPr lang="en" sz="1150">
                <a:solidFill>
                  <a:schemeClr val="dk1"/>
                </a:solidFill>
              </a:rPr>
              <a:t>(no date). Available at: </a:t>
            </a:r>
            <a:r>
              <a:rPr lang="en" sz="1150">
                <a:solidFill>
                  <a:srgbClr val="0000EE"/>
                </a:solidFill>
              </a:rPr>
              <a:t>https://worldpopulationreview.com/country-rankings /largest-countries-in-africa </a:t>
            </a:r>
            <a:r>
              <a:rPr lang="en" sz="1150">
                <a:solidFill>
                  <a:schemeClr val="dk1"/>
                </a:solidFill>
              </a:rPr>
              <a:t>(Accessed: 9 March 2023). 								</a:t>
            </a:r>
            <a:endParaRPr sz="1150">
              <a:solidFill>
                <a:schemeClr val="dk1"/>
              </a:solidFill>
            </a:endParaRPr>
          </a:p>
          <a:p>
            <a:pPr indent="-285194" lvl="0" marL="457200" rtl="0" algn="l">
              <a:spcBef>
                <a:spcPts val="0"/>
              </a:spcBef>
              <a:spcAft>
                <a:spcPts val="0"/>
              </a:spcAft>
              <a:buClr>
                <a:schemeClr val="dk1"/>
              </a:buClr>
              <a:buSzPct val="100000"/>
              <a:buChar char="●"/>
            </a:pPr>
            <a:r>
              <a:rPr i="1" lang="en" sz="1150">
                <a:solidFill>
                  <a:schemeClr val="dk1"/>
                </a:solidFill>
              </a:rPr>
              <a:t>Multidimensional Poverty Measure </a:t>
            </a:r>
            <a:r>
              <a:rPr lang="en" sz="1150">
                <a:solidFill>
                  <a:schemeClr val="dk1"/>
                </a:solidFill>
              </a:rPr>
              <a:t>(no date) </a:t>
            </a:r>
            <a:r>
              <a:rPr i="1" lang="en" sz="1150">
                <a:solidFill>
                  <a:schemeClr val="dk1"/>
                </a:solidFill>
              </a:rPr>
              <a:t>World Bank</a:t>
            </a:r>
            <a:r>
              <a:rPr lang="en" sz="1150">
                <a:solidFill>
                  <a:schemeClr val="dk1"/>
                </a:solidFill>
              </a:rPr>
              <a:t>. Available at: </a:t>
            </a:r>
            <a:r>
              <a:rPr lang="en" sz="1150" u="sng">
                <a:solidFill>
                  <a:schemeClr val="accent5"/>
                </a:solidFill>
                <a:hlinkClick r:id="rId3">
                  <a:extLst>
                    <a:ext uri="{A12FA001-AC4F-418D-AE19-62706E023703}">
                      <ahyp:hlinkClr val="tx"/>
                    </a:ext>
                  </a:extLst>
                </a:hlinkClick>
              </a:rPr>
              <a:t>https://www.worldbank.org/en/topic</a:t>
            </a:r>
            <a:endParaRPr sz="1150">
              <a:solidFill>
                <a:srgbClr val="0000EE"/>
              </a:solidFill>
            </a:endParaRPr>
          </a:p>
          <a:p>
            <a:pPr indent="-285194" lvl="0" marL="457200" rtl="0" algn="l">
              <a:spcBef>
                <a:spcPts val="0"/>
              </a:spcBef>
              <a:spcAft>
                <a:spcPts val="0"/>
              </a:spcAft>
              <a:buClr>
                <a:schemeClr val="dk1"/>
              </a:buClr>
              <a:buSzPct val="104545"/>
              <a:buChar char="●"/>
            </a:pPr>
            <a:r>
              <a:rPr lang="en" sz="1100">
                <a:solidFill>
                  <a:schemeClr val="dk1"/>
                </a:solidFill>
              </a:rPr>
              <a:t>Economics, D. (2023) </a:t>
            </a:r>
            <a:r>
              <a:rPr i="1" lang="en" sz="1100">
                <a:solidFill>
                  <a:schemeClr val="dk1"/>
                </a:solidFill>
              </a:rPr>
              <a:t>Developing Economics</a:t>
            </a:r>
            <a:r>
              <a:rPr lang="en" sz="1100">
                <a:solidFill>
                  <a:schemeClr val="dk1"/>
                </a:solidFill>
              </a:rPr>
              <a:t>, </a:t>
            </a:r>
            <a:r>
              <a:rPr i="1" lang="en" sz="1100">
                <a:solidFill>
                  <a:schemeClr val="dk1"/>
                </a:solidFill>
              </a:rPr>
              <a:t>Developing Economics</a:t>
            </a:r>
            <a:r>
              <a:rPr lang="en" sz="1100">
                <a:solidFill>
                  <a:schemeClr val="dk1"/>
                </a:solidFill>
              </a:rPr>
              <a:t>. Available at: </a:t>
            </a:r>
            <a:r>
              <a:rPr lang="en" sz="1100">
                <a:solidFill>
                  <a:srgbClr val="0000EE"/>
                </a:solidFill>
              </a:rPr>
              <a:t>https://developingeconomics.org/ </a:t>
            </a:r>
            <a:r>
              <a:rPr lang="en" sz="1100">
                <a:solidFill>
                  <a:schemeClr val="dk1"/>
                </a:solidFill>
              </a:rPr>
              <a:t>(Accessed: 9 March 2023).</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‘Enough of Nigeria’s dependence on diaspora remittances’ (2021) </a:t>
            </a:r>
            <a:r>
              <a:rPr i="1" lang="en" sz="1100">
                <a:solidFill>
                  <a:schemeClr val="dk1"/>
                </a:solidFill>
              </a:rPr>
              <a:t>The Guardian Nigeria News - Nigeria and World News</a:t>
            </a:r>
            <a:r>
              <a:rPr lang="en" sz="1100">
                <a:solidFill>
                  <a:schemeClr val="dk1"/>
                </a:solidFill>
              </a:rPr>
              <a:t>, 18 October. Available at: </a:t>
            </a:r>
            <a:r>
              <a:rPr lang="en" sz="1100">
                <a:solidFill>
                  <a:srgbClr val="0000EE"/>
                </a:solidFill>
              </a:rPr>
              <a:t>https://guardian.ng/opinion/enough-of-nigerias-dependence-on-diaspora- remittances/ </a:t>
            </a:r>
            <a:r>
              <a:rPr lang="en" sz="1100">
                <a:solidFill>
                  <a:schemeClr val="dk1"/>
                </a:solidFill>
              </a:rPr>
              <a:t>(Accessed: 22 March 2023).</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Esidene, E.C. (2012) ‘ECONOMIC DEVELOPMENT AND MASS POVERTY IN AFRICA: ASSESSMENT OF THE NIGERIAN EXPERIENCE’, 3(3).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Findings on the Worst Forms of Child Labor - Nigeria </a:t>
            </a:r>
            <a:r>
              <a:rPr lang="en" sz="1100">
                <a:solidFill>
                  <a:schemeClr val="dk1"/>
                </a:solidFill>
              </a:rPr>
              <a:t>(no date) </a:t>
            </a:r>
            <a:r>
              <a:rPr i="1" lang="en" sz="1100">
                <a:solidFill>
                  <a:schemeClr val="dk1"/>
                </a:solidFill>
              </a:rPr>
              <a:t>DOL</a:t>
            </a:r>
            <a:r>
              <a:rPr lang="en" sz="1100">
                <a:solidFill>
                  <a:schemeClr val="dk1"/>
                </a:solidFill>
              </a:rPr>
              <a:t>. Available at: </a:t>
            </a:r>
            <a:r>
              <a:rPr lang="en" sz="1100">
                <a:solidFill>
                  <a:srgbClr val="0000EE"/>
                </a:solidFill>
              </a:rPr>
              <a:t>http://www.dol.gov /agencies/ilab/resources/reports/child-labor/nigeria </a:t>
            </a:r>
            <a:r>
              <a:rPr lang="en" sz="1100">
                <a:solidFill>
                  <a:schemeClr val="dk1"/>
                </a:solidFill>
              </a:rPr>
              <a:t>(Accessed: 25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How US-linked Organisations Are Funding Anti-abortion Campaigns With Misinformation In Nigeria, Others | Sahara Reporters </a:t>
            </a:r>
            <a:r>
              <a:rPr lang="en" sz="1100">
                <a:solidFill>
                  <a:schemeClr val="dk1"/>
                </a:solidFill>
              </a:rPr>
              <a:t>(no date). Available at: </a:t>
            </a:r>
            <a:r>
              <a:rPr lang="en" sz="1100">
                <a:solidFill>
                  <a:srgbClr val="0000EE"/>
                </a:solidFill>
              </a:rPr>
              <a:t>https://saharareporters.com/2020/02/11/how-us-linked-organisations- are-funding-anti-abortion-campaigns-misinformation-nigeria </a:t>
            </a:r>
            <a:r>
              <a:rPr lang="en" sz="1100">
                <a:solidFill>
                  <a:schemeClr val="dk1"/>
                </a:solidFill>
              </a:rPr>
              <a:t>(Accessed: 25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Human Capital Index (HCI) (scale 0-1) - Nigeria | Data </a:t>
            </a:r>
            <a:r>
              <a:rPr lang="en" sz="1100">
                <a:solidFill>
                  <a:schemeClr val="dk1"/>
                </a:solidFill>
              </a:rPr>
              <a:t>(no date). Available at: </a:t>
            </a:r>
            <a:r>
              <a:rPr lang="en" sz="1100">
                <a:solidFill>
                  <a:srgbClr val="0000EE"/>
                </a:solidFill>
              </a:rPr>
              <a:t>https://data.worldbank.org /indicator/HD.HCI.OVRL?locations=NG </a:t>
            </a:r>
            <a:r>
              <a:rPr lang="en" sz="1100">
                <a:solidFill>
                  <a:schemeClr val="dk1"/>
                </a:solidFill>
              </a:rPr>
              <a:t>(Accessed: 12 March 2023).</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Lange, M.K. (2004) ‘British Colonial Legacies and Political Development’, </a:t>
            </a:r>
            <a:r>
              <a:rPr i="1" lang="en" sz="1100">
                <a:solidFill>
                  <a:schemeClr val="dk1"/>
                </a:solidFill>
              </a:rPr>
              <a:t>World Development</a:t>
            </a:r>
            <a:r>
              <a:rPr lang="en" sz="1100">
                <a:solidFill>
                  <a:schemeClr val="dk1"/>
                </a:solidFill>
              </a:rPr>
              <a:t>, 32(6), pp. 905–922. Available at: </a:t>
            </a:r>
            <a:r>
              <a:rPr lang="en" sz="1100">
                <a:solidFill>
                  <a:srgbClr val="0000EE"/>
                </a:solidFill>
              </a:rPr>
              <a:t>https://doi.org/10.1016/j.worlddev.2003.12.001</a:t>
            </a:r>
            <a:r>
              <a:rPr lang="en" sz="1100">
                <a:solidFill>
                  <a:schemeClr val="dk1"/>
                </a:solidFill>
              </a:rPr>
              <a:t>.</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Largest Countries in Africa 2023 </a:t>
            </a:r>
            <a:r>
              <a:rPr lang="en" sz="1100">
                <a:solidFill>
                  <a:schemeClr val="dk1"/>
                </a:solidFill>
              </a:rPr>
              <a:t>(no date). Available at: </a:t>
            </a:r>
            <a:r>
              <a:rPr lang="en" sz="1100">
                <a:solidFill>
                  <a:srgbClr val="0000EE"/>
                </a:solidFill>
              </a:rPr>
              <a:t>https://worldpopulationreview.com/country-rankings /largest-countries-in-africa </a:t>
            </a:r>
            <a:r>
              <a:rPr lang="en" sz="1100">
                <a:solidFill>
                  <a:schemeClr val="dk1"/>
                </a:solidFill>
              </a:rPr>
              <a:t>(Accessed: 9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Manufacturing, value added (% of GDP) - Nigeria | Data </a:t>
            </a:r>
            <a:r>
              <a:rPr lang="en" sz="1100">
                <a:solidFill>
                  <a:schemeClr val="dk1"/>
                </a:solidFill>
              </a:rPr>
              <a:t>(no date). Available at: </a:t>
            </a:r>
            <a:r>
              <a:rPr lang="en" sz="1100">
                <a:solidFill>
                  <a:srgbClr val="0000EE"/>
                </a:solidFill>
              </a:rPr>
              <a:t>https://data.worldbank.org /indicator/NV.IND.MANF.ZS?locations=NG </a:t>
            </a:r>
            <a:r>
              <a:rPr lang="en" sz="1100">
                <a:solidFill>
                  <a:schemeClr val="dk1"/>
                </a:solidFill>
              </a:rPr>
              <a:t>(Accessed: 24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Multidimensional Poverty Measure </a:t>
            </a:r>
            <a:r>
              <a:rPr lang="en" sz="1100">
                <a:solidFill>
                  <a:schemeClr val="dk1"/>
                </a:solidFill>
              </a:rPr>
              <a:t>(no date) </a:t>
            </a:r>
            <a:r>
              <a:rPr i="1" lang="en" sz="1100">
                <a:solidFill>
                  <a:schemeClr val="dk1"/>
                </a:solidFill>
              </a:rPr>
              <a:t>World Bank</a:t>
            </a:r>
            <a:r>
              <a:rPr lang="en" sz="1100">
                <a:solidFill>
                  <a:schemeClr val="dk1"/>
                </a:solidFill>
              </a:rPr>
              <a:t>. Available at: </a:t>
            </a:r>
            <a:r>
              <a:rPr lang="en" sz="1100">
                <a:solidFill>
                  <a:srgbClr val="0000EE"/>
                </a:solidFill>
              </a:rPr>
              <a:t>https://www.worldbank.org/en/topic /poverty/brief/multidimensional-poverty-measure </a:t>
            </a:r>
            <a:r>
              <a:rPr lang="en" sz="1100">
                <a:solidFill>
                  <a:schemeClr val="dk1"/>
                </a:solidFill>
              </a:rPr>
              <a:t>(Accessed: 12 March 2023).</a:t>
            </a:r>
            <a:endParaRPr sz="1100">
              <a:solidFill>
                <a:schemeClr val="dk1"/>
              </a:solidFill>
            </a:endParaRPr>
          </a:p>
          <a:p>
            <a:pPr indent="0" lvl="0" marL="0" rtl="0" algn="l">
              <a:spcBef>
                <a:spcPts val="1200"/>
              </a:spcBef>
              <a:spcAft>
                <a:spcPts val="1200"/>
              </a:spcAft>
              <a:buNone/>
            </a:pPr>
            <a:r>
              <a:t/>
            </a:r>
            <a:endParaRPr i="1" sz="115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rgbClr val="9FC5E8"/>
                </a:highlight>
                <a:latin typeface="Roboto Serif"/>
                <a:ea typeface="Roboto Serif"/>
                <a:cs typeface="Roboto Serif"/>
                <a:sym typeface="Roboto Serif"/>
              </a:rPr>
              <a:t>REFERENCES- Contd.</a:t>
            </a:r>
            <a:endParaRPr b="1">
              <a:highlight>
                <a:srgbClr val="9FC5E8"/>
              </a:highlight>
              <a:latin typeface="Roboto Serif"/>
              <a:ea typeface="Roboto Serif"/>
              <a:cs typeface="Roboto Serif"/>
              <a:sym typeface="Roboto Serif"/>
            </a:endParaRPr>
          </a:p>
        </p:txBody>
      </p:sp>
      <p:sp>
        <p:nvSpPr>
          <p:cNvPr id="138" name="Google Shape;138;p24"/>
          <p:cNvSpPr txBox="1"/>
          <p:nvPr>
            <p:ph idx="1" type="body"/>
          </p:nvPr>
        </p:nvSpPr>
        <p:spPr>
          <a:xfrm>
            <a:off x="311700" y="1055075"/>
            <a:ext cx="8389800" cy="4138200"/>
          </a:xfrm>
          <a:prstGeom prst="rect">
            <a:avLst/>
          </a:prstGeom>
        </p:spPr>
        <p:txBody>
          <a:bodyPr anchorCtr="0" anchor="t" bIns="91425" lIns="91425" spcFirstLastPara="1" rIns="91425" wrap="square" tIns="91425">
            <a:normAutofit fontScale="77500" lnSpcReduction="10000"/>
          </a:bodyPr>
          <a:lstStyle/>
          <a:p>
            <a:pPr indent="-285194" lvl="0" marL="457200" rtl="0" algn="l">
              <a:spcBef>
                <a:spcPts val="1200"/>
              </a:spcBef>
              <a:spcAft>
                <a:spcPts val="0"/>
              </a:spcAft>
              <a:buClr>
                <a:schemeClr val="dk1"/>
              </a:buClr>
              <a:buSzPct val="104545"/>
              <a:buChar char="●"/>
            </a:pPr>
            <a:r>
              <a:rPr lang="en" sz="1100">
                <a:solidFill>
                  <a:schemeClr val="dk1"/>
                </a:solidFill>
              </a:rPr>
              <a:t>Nations, U. (no date) </a:t>
            </a:r>
            <a:r>
              <a:rPr i="1" lang="en" sz="1100">
                <a:solidFill>
                  <a:schemeClr val="dk1"/>
                </a:solidFill>
              </a:rPr>
              <a:t>Specific country data</a:t>
            </a:r>
            <a:r>
              <a:rPr lang="en" sz="1100">
                <a:solidFill>
                  <a:schemeClr val="dk1"/>
                </a:solidFill>
              </a:rPr>
              <a:t>, </a:t>
            </a:r>
            <a:r>
              <a:rPr i="1" lang="en" sz="1100">
                <a:solidFill>
                  <a:schemeClr val="dk1"/>
                </a:solidFill>
              </a:rPr>
              <a:t>Human Development Reports</a:t>
            </a:r>
            <a:r>
              <a:rPr lang="en" sz="1100">
                <a:solidFill>
                  <a:schemeClr val="dk1"/>
                </a:solidFill>
              </a:rPr>
              <a:t>. United Nations. Available at: </a:t>
            </a:r>
            <a:r>
              <a:rPr lang="en" sz="1100">
                <a:solidFill>
                  <a:srgbClr val="0000EE"/>
                </a:solidFill>
              </a:rPr>
              <a:t>https://hdr.undp.org/data-center/specific-country-data </a:t>
            </a:r>
            <a:r>
              <a:rPr lang="en" sz="1100">
                <a:solidFill>
                  <a:schemeClr val="dk1"/>
                </a:solidFill>
              </a:rPr>
              <a:t>(Accessed: 12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NBS: 133m Nigerians Living in Poverty – THISDAYLIVE </a:t>
            </a:r>
            <a:r>
              <a:rPr lang="en" sz="1100">
                <a:solidFill>
                  <a:schemeClr val="dk1"/>
                </a:solidFill>
              </a:rPr>
              <a:t>(no date). Available at: </a:t>
            </a:r>
            <a:r>
              <a:rPr lang="en" sz="1100">
                <a:solidFill>
                  <a:srgbClr val="0000EE"/>
                </a:solidFill>
              </a:rPr>
              <a:t>https://www.thisdaylive.com /index.php/2022/11/18/nbs-133m-nigerians-living-in-poverty/ </a:t>
            </a:r>
            <a:r>
              <a:rPr lang="en" sz="1100">
                <a:solidFill>
                  <a:schemeClr val="dk1"/>
                </a:solidFill>
              </a:rPr>
              <a:t>(Accessed: 24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Nigeria | Data </a:t>
            </a:r>
            <a:r>
              <a:rPr lang="en" sz="1100">
                <a:solidFill>
                  <a:schemeClr val="dk1"/>
                </a:solidFill>
              </a:rPr>
              <a:t>(no date). Available at: </a:t>
            </a:r>
            <a:r>
              <a:rPr lang="en" sz="1100">
                <a:solidFill>
                  <a:srgbClr val="0000EE"/>
                </a:solidFill>
              </a:rPr>
              <a:t>https://data.worldbank.org/country/nigeria </a:t>
            </a:r>
            <a:r>
              <a:rPr lang="en" sz="1100">
                <a:solidFill>
                  <a:schemeClr val="dk1"/>
                </a:solidFill>
              </a:rPr>
              <a:t>(Accessed: 13 March 2023). </a:t>
            </a:r>
            <a:r>
              <a:rPr i="1" lang="en" sz="1100">
                <a:solidFill>
                  <a:schemeClr val="dk1"/>
                </a:solidFill>
              </a:rPr>
              <a:t>Nigeria at a glance | FAO in Nigeria | Food and Agriculture Organization of the United Nations </a:t>
            </a:r>
            <a:r>
              <a:rPr lang="en" sz="1100">
                <a:solidFill>
                  <a:schemeClr val="dk1"/>
                </a:solidFill>
              </a:rPr>
              <a:t>(no date).</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Available at: </a:t>
            </a:r>
            <a:r>
              <a:rPr lang="en" sz="1100">
                <a:solidFill>
                  <a:srgbClr val="0000EE"/>
                </a:solidFill>
              </a:rPr>
              <a:t>https://www.fao.org/nigeria/fao-in-nigeria/nigeria-at-a-glance/en/ </a:t>
            </a:r>
            <a:r>
              <a:rPr lang="en" sz="1100">
                <a:solidFill>
                  <a:schemeClr val="dk1"/>
                </a:solidFill>
              </a:rPr>
              <a:t>(Accessed: 24 March 2023). ‘Nigeria: Human Trafficking Factsheet’ (no date). Available at: </a:t>
            </a:r>
            <a:r>
              <a:rPr lang="en" sz="1100">
                <a:solidFill>
                  <a:srgbClr val="0000EE"/>
                </a:solidFill>
              </a:rPr>
              <a:t>https://pathfindersji.org/nigeria-human-</a:t>
            </a:r>
            <a:endParaRPr sz="1100">
              <a:solidFill>
                <a:srgbClr val="0000EE"/>
              </a:solidFill>
            </a:endParaRPr>
          </a:p>
          <a:p>
            <a:pPr indent="-285194" lvl="0" marL="457200" rtl="0" algn="l">
              <a:spcBef>
                <a:spcPts val="0"/>
              </a:spcBef>
              <a:spcAft>
                <a:spcPts val="0"/>
              </a:spcAft>
              <a:buClr>
                <a:schemeClr val="dk1"/>
              </a:buClr>
              <a:buSzPct val="104545"/>
              <a:buChar char="●"/>
            </a:pPr>
            <a:r>
              <a:rPr lang="en" sz="1100">
                <a:solidFill>
                  <a:srgbClr val="0000EE"/>
                </a:solidFill>
              </a:rPr>
              <a:t>trafficking-factsheet/ </a:t>
            </a:r>
            <a:r>
              <a:rPr lang="en" sz="1100">
                <a:solidFill>
                  <a:schemeClr val="dk1"/>
                </a:solidFill>
              </a:rPr>
              <a:t>(Accessed: 22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Nigeria (NGA) Exports, Imports, and Trade Partners | OEC </a:t>
            </a:r>
            <a:r>
              <a:rPr lang="en" sz="1100">
                <a:solidFill>
                  <a:schemeClr val="dk1"/>
                </a:solidFill>
              </a:rPr>
              <a:t>(no date) </a:t>
            </a:r>
            <a:r>
              <a:rPr i="1" lang="en" sz="1100">
                <a:solidFill>
                  <a:schemeClr val="dk1"/>
                </a:solidFill>
              </a:rPr>
              <a:t>OEC - The Observatory of Economic</a:t>
            </a:r>
            <a:endParaRPr i="1"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Complexity</a:t>
            </a:r>
            <a:r>
              <a:rPr lang="en" sz="1100">
                <a:solidFill>
                  <a:schemeClr val="dk1"/>
                </a:solidFill>
              </a:rPr>
              <a:t>. Available at: </a:t>
            </a:r>
            <a:r>
              <a:rPr lang="en" sz="1100">
                <a:solidFill>
                  <a:srgbClr val="0000EE"/>
                </a:solidFill>
              </a:rPr>
              <a:t>https://oec.world/en/profile/country/nga </a:t>
            </a:r>
            <a:r>
              <a:rPr lang="en" sz="1100">
                <a:solidFill>
                  <a:schemeClr val="dk1"/>
                </a:solidFill>
              </a:rPr>
              <a:t>(Accessed: 21 March 2023). Okpala, A.O. (1990) ‘Nigerian population growth and its implications for economic development’,</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Scandinavian Journal of Development Alternatives</a:t>
            </a:r>
            <a:r>
              <a:rPr lang="en" sz="1100">
                <a:solidFill>
                  <a:schemeClr val="dk1"/>
                </a:solidFill>
              </a:rPr>
              <a:t>, 9(4), pp. 63–77.</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‘On Nigeria’s drive to digital economy’ (2022) </a:t>
            </a:r>
            <a:r>
              <a:rPr i="1" lang="en" sz="1100">
                <a:solidFill>
                  <a:schemeClr val="dk1"/>
                </a:solidFill>
              </a:rPr>
              <a:t>Punch Newspapers</a:t>
            </a:r>
            <a:r>
              <a:rPr lang="en" sz="1100">
                <a:solidFill>
                  <a:schemeClr val="dk1"/>
                </a:solidFill>
              </a:rPr>
              <a:t>, 27 October. Available at:</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rgbClr val="0000EE"/>
                </a:solidFill>
              </a:rPr>
              <a:t>https://punchng.com/on-nigerias-drive-to-digital-economy/ </a:t>
            </a:r>
            <a:r>
              <a:rPr lang="en" sz="1100">
                <a:solidFill>
                  <a:schemeClr val="dk1"/>
                </a:solidFill>
              </a:rPr>
              <a:t>(Accessed: 27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(PDF) ‘Baby factories’ versus the objectification of surrogacy cum child adoption in Nigeria </a:t>
            </a:r>
            <a:r>
              <a:rPr lang="en" sz="1100">
                <a:solidFill>
                  <a:schemeClr val="dk1"/>
                </a:solidFill>
              </a:rPr>
              <a:t>(no date). Available at: </a:t>
            </a:r>
            <a:r>
              <a:rPr lang="en" sz="1100">
                <a:solidFill>
                  <a:srgbClr val="0000EE"/>
                </a:solidFill>
              </a:rPr>
              <a:t>https://www.researchgate.net/publication /351482893_%27Baby_factories%27_versus_the_objectification_of_surrogacy_cum_child_adoption_in_Nigeria </a:t>
            </a:r>
            <a:r>
              <a:rPr lang="en" sz="1100">
                <a:solidFill>
                  <a:schemeClr val="dk1"/>
                </a:solidFill>
              </a:rPr>
              <a:t>(Accessed: 10 March 2023).</a:t>
            </a:r>
            <a:endParaRPr sz="1100">
              <a:solidFill>
                <a:schemeClr val="dk1"/>
              </a:solidFill>
            </a:endParaRPr>
          </a:p>
          <a:p>
            <a:pPr indent="-285194" lvl="0" marL="457200" rtl="0" algn="l">
              <a:spcBef>
                <a:spcPts val="0"/>
              </a:spcBef>
              <a:spcAft>
                <a:spcPts val="0"/>
              </a:spcAft>
              <a:buClr>
                <a:schemeClr val="dk1"/>
              </a:buClr>
              <a:buSzPct val="104545"/>
              <a:buChar char="●"/>
            </a:pPr>
            <a:r>
              <a:rPr lang="en" sz="1100">
                <a:solidFill>
                  <a:schemeClr val="dk1"/>
                </a:solidFill>
              </a:rPr>
              <a:t>Philipp, J. (2021) </a:t>
            </a:r>
            <a:r>
              <a:rPr i="1" lang="en" sz="1100">
                <a:solidFill>
                  <a:schemeClr val="dk1"/>
                </a:solidFill>
              </a:rPr>
              <a:t>The Fight Against Human Trafficking in Nigeria</a:t>
            </a:r>
            <a:r>
              <a:rPr lang="en" sz="1100">
                <a:solidFill>
                  <a:schemeClr val="dk1"/>
                </a:solidFill>
              </a:rPr>
              <a:t>, </a:t>
            </a:r>
            <a:r>
              <a:rPr i="1" lang="en" sz="1100">
                <a:solidFill>
                  <a:schemeClr val="dk1"/>
                </a:solidFill>
              </a:rPr>
              <a:t>The Borgen Project</a:t>
            </a:r>
            <a:r>
              <a:rPr lang="en" sz="1100">
                <a:solidFill>
                  <a:schemeClr val="dk1"/>
                </a:solidFill>
              </a:rPr>
              <a:t>. Available at:</a:t>
            </a:r>
            <a:r>
              <a:rPr lang="en" sz="1100">
                <a:solidFill>
                  <a:srgbClr val="0000EE"/>
                </a:solidFill>
              </a:rPr>
              <a:t>https://borgenproject.org/human-trafficking-in-nigeria/ </a:t>
            </a:r>
            <a:r>
              <a:rPr lang="en" sz="1100">
                <a:solidFill>
                  <a:schemeClr val="dk1"/>
                </a:solidFill>
              </a:rPr>
              <a:t>(Accessed: 27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The Colonial Era (1882-1960) </a:t>
            </a:r>
            <a:r>
              <a:rPr lang="en" sz="1100">
                <a:solidFill>
                  <a:schemeClr val="dk1"/>
                </a:solidFill>
              </a:rPr>
              <a:t>(no date). Available at: </a:t>
            </a:r>
            <a:r>
              <a:rPr lang="en" sz="1100">
                <a:solidFill>
                  <a:srgbClr val="0000EE"/>
                </a:solidFill>
              </a:rPr>
              <a:t>https://rpl.hds.harvard.edu/religion-context/country- profiles/nigeria/colonial-era-1882-1960 </a:t>
            </a:r>
            <a:r>
              <a:rPr lang="en" sz="1100">
                <a:solidFill>
                  <a:schemeClr val="dk1"/>
                </a:solidFill>
              </a:rPr>
              <a:t>(Accessed: 21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The economic context of Nigeria - International Trade Portal </a:t>
            </a:r>
            <a:r>
              <a:rPr lang="en" sz="1100">
                <a:solidFill>
                  <a:schemeClr val="dk1"/>
                </a:solidFill>
              </a:rPr>
              <a:t>(no date). Available at:</a:t>
            </a:r>
            <a:r>
              <a:rPr lang="en" sz="1100">
                <a:solidFill>
                  <a:srgbClr val="0000EE"/>
                </a:solidFill>
              </a:rPr>
              <a:t>https://www.lloydsbanktrade.com/en/market-potential/nigeria/economical-context?vider_sticky=oui </a:t>
            </a:r>
            <a:r>
              <a:rPr lang="en" sz="1100">
                <a:solidFill>
                  <a:schemeClr val="dk1"/>
                </a:solidFill>
              </a:rPr>
              <a:t>(Accessed: 27 March 2023).</a:t>
            </a:r>
            <a:endParaRPr sz="1100">
              <a:solidFill>
                <a:schemeClr val="dk1"/>
              </a:solidFill>
            </a:endParaRPr>
          </a:p>
          <a:p>
            <a:pPr indent="-285194" lvl="0" marL="457200" rtl="0" algn="l">
              <a:spcBef>
                <a:spcPts val="0"/>
              </a:spcBef>
              <a:spcAft>
                <a:spcPts val="0"/>
              </a:spcAft>
              <a:buClr>
                <a:schemeClr val="dk1"/>
              </a:buClr>
              <a:buSzPct val="104545"/>
              <a:buChar char="●"/>
            </a:pPr>
            <a:r>
              <a:rPr i="1" lang="en" sz="1100">
                <a:solidFill>
                  <a:schemeClr val="dk1"/>
                </a:solidFill>
              </a:rPr>
              <a:t>These are the four largest sectors of the Nigerian economy - Nairametrics </a:t>
            </a:r>
            <a:r>
              <a:rPr lang="en" sz="1100">
                <a:solidFill>
                  <a:schemeClr val="dk1"/>
                </a:solidFill>
              </a:rPr>
              <a:t>(no date). Available at:</a:t>
            </a:r>
            <a:r>
              <a:rPr lang="en" sz="1100">
                <a:solidFill>
                  <a:srgbClr val="0000EE"/>
                </a:solidFill>
              </a:rPr>
              <a:t>https://nairametrics.com/2022/03/10/largest-sectors-of-nigerian-economy-in-2021these-are-the-four-largest- sectors-of-the-nigerian-economy/ </a:t>
            </a:r>
            <a:r>
              <a:rPr lang="en" sz="1100">
                <a:solidFill>
                  <a:schemeClr val="dk1"/>
                </a:solidFill>
              </a:rPr>
              <a:t>(Accessed: 21 March 2023).</a:t>
            </a:r>
            <a:r>
              <a:rPr lang="en" sz="1150">
                <a:solidFill>
                  <a:schemeClr val="dk1"/>
                </a:solidFill>
              </a:rPr>
              <a:t>	</a:t>
            </a:r>
            <a:endParaRPr sz="1150"/>
          </a:p>
          <a:p>
            <a:pPr indent="0" lvl="0" marL="457200" rtl="0" algn="l">
              <a:spcBef>
                <a:spcPts val="1200"/>
              </a:spcBef>
              <a:spcAft>
                <a:spcPts val="1200"/>
              </a:spcAft>
              <a:buNone/>
            </a:pPr>
            <a:r>
              <a:t/>
            </a:r>
            <a:endParaRPr sz="11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mt="60000"/>
          </a:blip>
          <a:stretch>
            <a:fillRect/>
          </a:stretch>
        </p:blipFill>
        <p:spPr>
          <a:xfrm>
            <a:off x="5477100" y="722225"/>
            <a:ext cx="3549825" cy="3973463"/>
          </a:xfrm>
          <a:prstGeom prst="rect">
            <a:avLst/>
          </a:prstGeom>
          <a:noFill/>
          <a:ln>
            <a:noFill/>
          </a:ln>
        </p:spPr>
      </p:pic>
      <p:sp>
        <p:nvSpPr>
          <p:cNvPr id="67" name="Google Shape;67;p14"/>
          <p:cNvSpPr txBox="1"/>
          <p:nvPr>
            <p:ph type="title"/>
          </p:nvPr>
        </p:nvSpPr>
        <p:spPr>
          <a:xfrm>
            <a:off x="381750" y="315425"/>
            <a:ext cx="4124700" cy="8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20">
                <a:solidFill>
                  <a:srgbClr val="000000"/>
                </a:solidFill>
                <a:highlight>
                  <a:srgbClr val="6FA8DC"/>
                </a:highlight>
                <a:latin typeface="Bree Serif"/>
                <a:ea typeface="Bree Serif"/>
                <a:cs typeface="Bree Serif"/>
                <a:sym typeface="Bree Serif"/>
              </a:rPr>
              <a:t> </a:t>
            </a:r>
            <a:r>
              <a:rPr lang="en" sz="2620">
                <a:solidFill>
                  <a:srgbClr val="000000"/>
                </a:solidFill>
                <a:highlight>
                  <a:srgbClr val="6FA8DC"/>
                </a:highlight>
                <a:latin typeface="Bree Serif"/>
                <a:ea typeface="Bree Serif"/>
                <a:cs typeface="Bree Serif"/>
                <a:sym typeface="Bree Serif"/>
              </a:rPr>
              <a:t>Introduction; Socio-Economic Profile </a:t>
            </a:r>
            <a:endParaRPr sz="2620">
              <a:solidFill>
                <a:srgbClr val="000000"/>
              </a:solidFill>
              <a:highlight>
                <a:srgbClr val="6FA8DC"/>
              </a:highlight>
              <a:latin typeface="Bree Serif"/>
              <a:ea typeface="Bree Serif"/>
              <a:cs typeface="Bree Serif"/>
              <a:sym typeface="Bree Serif"/>
            </a:endParaRPr>
          </a:p>
        </p:txBody>
      </p:sp>
      <p:sp>
        <p:nvSpPr>
          <p:cNvPr id="68" name="Google Shape;68;p14"/>
          <p:cNvSpPr txBox="1"/>
          <p:nvPr>
            <p:ph idx="1" type="body"/>
          </p:nvPr>
        </p:nvSpPr>
        <p:spPr>
          <a:xfrm>
            <a:off x="311700" y="1389600"/>
            <a:ext cx="5165400" cy="2493000"/>
          </a:xfrm>
          <a:prstGeom prst="rect">
            <a:avLst/>
          </a:prstGeom>
        </p:spPr>
        <p:txBody>
          <a:bodyPr anchorCtr="0" anchor="t" bIns="91425" lIns="91425" spcFirstLastPara="1" rIns="91425" wrap="square" tIns="91425">
            <a:noAutofit/>
          </a:bodyPr>
          <a:lstStyle/>
          <a:p>
            <a:pPr indent="-298815" lvl="0" marL="457200" rtl="0" algn="l">
              <a:lnSpc>
                <a:spcPct val="100000"/>
              </a:lnSpc>
              <a:spcBef>
                <a:spcPts val="0"/>
              </a:spcBef>
              <a:spcAft>
                <a:spcPts val="0"/>
              </a:spcAft>
              <a:buClr>
                <a:srgbClr val="FFF2CC"/>
              </a:buClr>
              <a:buSzPts val="1106"/>
              <a:buChar char="-"/>
            </a:pPr>
            <a:r>
              <a:rPr b="1" lang="en" sz="851">
                <a:solidFill>
                  <a:srgbClr val="FFF2CC"/>
                </a:solidFill>
                <a:highlight>
                  <a:srgbClr val="CC4125"/>
                </a:highlight>
                <a:latin typeface="Lexend"/>
                <a:ea typeface="Lexend"/>
                <a:cs typeface="Lexend"/>
                <a:sym typeface="Lexend"/>
              </a:rPr>
              <a:t>AIM</a:t>
            </a:r>
            <a:r>
              <a:rPr lang="en" sz="851">
                <a:solidFill>
                  <a:srgbClr val="FFF2CC"/>
                </a:solidFill>
                <a:highlight>
                  <a:srgbClr val="CC4125"/>
                </a:highlight>
                <a:latin typeface="Lexend"/>
                <a:ea typeface="Lexend"/>
                <a:cs typeface="Lexend"/>
                <a:sym typeface="Lexend"/>
              </a:rPr>
              <a:t>- To analyse the development experience of Nigeria, with a focus on human </a:t>
            </a:r>
            <a:r>
              <a:rPr lang="en" sz="851">
                <a:solidFill>
                  <a:srgbClr val="FFF2CC"/>
                </a:solidFill>
                <a:highlight>
                  <a:srgbClr val="CC4125"/>
                </a:highlight>
                <a:latin typeface="Lexend"/>
                <a:ea typeface="Lexend"/>
                <a:cs typeface="Lexend"/>
                <a:sym typeface="Lexend"/>
              </a:rPr>
              <a:t>trafficking</a:t>
            </a:r>
            <a:r>
              <a:rPr lang="en" sz="851">
                <a:solidFill>
                  <a:srgbClr val="FFF2CC"/>
                </a:solidFill>
                <a:highlight>
                  <a:srgbClr val="CC4125"/>
                </a:highlight>
                <a:latin typeface="Lexend"/>
                <a:ea typeface="Lexend"/>
                <a:cs typeface="Lexend"/>
                <a:sym typeface="Lexend"/>
              </a:rPr>
              <a:t>  as a human capital issue. This presentation will assess how this issue poses a challenge to Nigeria's development and the </a:t>
            </a:r>
            <a:r>
              <a:rPr lang="en" sz="851">
                <a:solidFill>
                  <a:srgbClr val="FFF2CC"/>
                </a:solidFill>
                <a:highlight>
                  <a:srgbClr val="CC4125"/>
                </a:highlight>
                <a:latin typeface="Lexend"/>
                <a:ea typeface="Lexend"/>
                <a:cs typeface="Lexend"/>
                <a:sym typeface="Lexend"/>
              </a:rPr>
              <a:t>country’s</a:t>
            </a:r>
            <a:r>
              <a:rPr lang="en" sz="851">
                <a:solidFill>
                  <a:srgbClr val="FFF2CC"/>
                </a:solidFill>
                <a:highlight>
                  <a:srgbClr val="CC4125"/>
                </a:highlight>
                <a:latin typeface="Lexend"/>
                <a:ea typeface="Lexend"/>
                <a:cs typeface="Lexend"/>
                <a:sym typeface="Lexend"/>
              </a:rPr>
              <a:t> readiness to tackle them in respect to achieving SDG’s 5 Gender equality and 4, quality education</a:t>
            </a:r>
            <a:r>
              <a:rPr lang="en" sz="851">
                <a:solidFill>
                  <a:srgbClr val="FFF2CC"/>
                </a:solidFill>
                <a:highlight>
                  <a:srgbClr val="CC4125"/>
                </a:highlight>
                <a:latin typeface="Lexend"/>
                <a:ea typeface="Lexend"/>
                <a:cs typeface="Lexend"/>
                <a:sym typeface="Lexend"/>
              </a:rPr>
              <a:t> </a:t>
            </a:r>
            <a:endParaRPr b="1" sz="740">
              <a:solidFill>
                <a:srgbClr val="FFF2CC"/>
              </a:solidFill>
              <a:highlight>
                <a:srgbClr val="CC4125"/>
              </a:highlight>
              <a:latin typeface="Lexend"/>
              <a:ea typeface="Lexend"/>
              <a:cs typeface="Lexend"/>
              <a:sym typeface="Lexend"/>
            </a:endParaRPr>
          </a:p>
          <a:p>
            <a:pPr indent="-275590" lvl="0" marL="457200" rtl="0" algn="just">
              <a:lnSpc>
                <a:spcPct val="100000"/>
              </a:lnSpc>
              <a:spcBef>
                <a:spcPts val="1000"/>
              </a:spcBef>
              <a:spcAft>
                <a:spcPts val="0"/>
              </a:spcAft>
              <a:buClr>
                <a:schemeClr val="dk1"/>
              </a:buClr>
              <a:buSzPts val="740"/>
              <a:buFont typeface="Lexend"/>
              <a:buChar char="-"/>
            </a:pPr>
            <a:r>
              <a:rPr b="1" lang="en" sz="740">
                <a:solidFill>
                  <a:schemeClr val="dk1"/>
                </a:solidFill>
                <a:highlight>
                  <a:srgbClr val="FBBF35"/>
                </a:highlight>
                <a:latin typeface="Lexend"/>
                <a:ea typeface="Lexend"/>
                <a:cs typeface="Lexend"/>
                <a:sym typeface="Lexend"/>
              </a:rPr>
              <a:t>Nigeria is a sub-saharan african country located in the west of the continent. Its name is derived from its proximity to the rivers Niger and Benue, which conflate within the country. The rivers empty into the atlantic located to the south. This presence of water is integral to the agricultural prominence of the country and forms valuable transport routes. Additionally, the country is bordered by Cameroon to the east and Benin to the west, who also depend on the rivers Niger and Benue respectively.</a:t>
            </a:r>
            <a:endParaRPr b="1" sz="740">
              <a:solidFill>
                <a:schemeClr val="dk1"/>
              </a:solidFill>
              <a:highlight>
                <a:srgbClr val="FBBF35"/>
              </a:highlight>
              <a:latin typeface="Lexend"/>
              <a:ea typeface="Lexend"/>
              <a:cs typeface="Lexend"/>
              <a:sym typeface="Lexend"/>
            </a:endParaRPr>
          </a:p>
          <a:p>
            <a:pPr indent="-275590" lvl="0" marL="457200" rtl="0" algn="just">
              <a:lnSpc>
                <a:spcPct val="100000"/>
              </a:lnSpc>
              <a:spcBef>
                <a:spcPts val="1200"/>
              </a:spcBef>
              <a:spcAft>
                <a:spcPts val="0"/>
              </a:spcAft>
              <a:buClr>
                <a:schemeClr val="dk1"/>
              </a:buClr>
              <a:buSzPts val="740"/>
              <a:buFont typeface="Lexend"/>
              <a:buChar char="-"/>
            </a:pPr>
            <a:r>
              <a:rPr b="1" lang="en" sz="740">
                <a:solidFill>
                  <a:schemeClr val="dk1"/>
                </a:solidFill>
                <a:highlight>
                  <a:srgbClr val="FBBF35"/>
                </a:highlight>
                <a:latin typeface="Lexend"/>
                <a:ea typeface="Lexend"/>
                <a:cs typeface="Lexend"/>
                <a:sym typeface="Lexend"/>
              </a:rPr>
              <a:t>Nigeria was colonised by the British from 1884 until 1960. Prior to the 76 year formal rule of the British, Nigeria experienced Arab colonisation as well as Portuguese slave trade. In this period Nigeria experienced stolen land and forced labour, genocide, re-organised trade routes and socio- political infrastructuring to the benefit of colonists eg large scale agriculture and mining.</a:t>
            </a:r>
            <a:endParaRPr b="1" sz="740">
              <a:solidFill>
                <a:schemeClr val="dk1"/>
              </a:solidFill>
              <a:highlight>
                <a:srgbClr val="FBBF35"/>
              </a:highlight>
              <a:latin typeface="Lexend"/>
              <a:ea typeface="Lexend"/>
              <a:cs typeface="Lexend"/>
              <a:sym typeface="Lexend"/>
            </a:endParaRPr>
          </a:p>
          <a:p>
            <a:pPr indent="-275590" lvl="0" marL="457200" rtl="0" algn="just">
              <a:lnSpc>
                <a:spcPct val="100000"/>
              </a:lnSpc>
              <a:spcBef>
                <a:spcPts val="1000"/>
              </a:spcBef>
              <a:spcAft>
                <a:spcPts val="0"/>
              </a:spcAft>
              <a:buClr>
                <a:schemeClr val="dk1"/>
              </a:buClr>
              <a:buSzPts val="740"/>
              <a:buFont typeface="Lexend"/>
              <a:buChar char="-"/>
            </a:pPr>
            <a:r>
              <a:rPr b="1" lang="en" sz="740">
                <a:solidFill>
                  <a:schemeClr val="dk1"/>
                </a:solidFill>
                <a:highlight>
                  <a:srgbClr val="FBBF35"/>
                </a:highlight>
                <a:latin typeface="Lexend"/>
                <a:ea typeface="Lexend"/>
                <a:cs typeface="Lexend"/>
                <a:sym typeface="Lexend"/>
              </a:rPr>
              <a:t>Though the country is no longer formally colonised, It experiences neo-colonial rule in the form of external influence in infrastructure planning, foreign debt leading to foreign control and International trade of resources to its detriment. ( Lange, 2004) </a:t>
            </a:r>
            <a:endParaRPr b="1" sz="740">
              <a:solidFill>
                <a:schemeClr val="dk1"/>
              </a:solidFill>
              <a:highlight>
                <a:srgbClr val="FBBF35"/>
              </a:highlight>
              <a:latin typeface="Lexend"/>
              <a:ea typeface="Lexend"/>
              <a:cs typeface="Lexend"/>
              <a:sym typeface="Lexend"/>
            </a:endParaRPr>
          </a:p>
          <a:p>
            <a:pPr indent="-275590" lvl="0" marL="457200" rtl="0" algn="l">
              <a:lnSpc>
                <a:spcPct val="100000"/>
              </a:lnSpc>
              <a:spcBef>
                <a:spcPts val="1000"/>
              </a:spcBef>
              <a:spcAft>
                <a:spcPts val="0"/>
              </a:spcAft>
              <a:buClr>
                <a:schemeClr val="dk1"/>
              </a:buClr>
              <a:buSzPts val="740"/>
              <a:buFont typeface="Lexend"/>
              <a:buChar char="-"/>
            </a:pPr>
            <a:r>
              <a:rPr b="1" lang="en" sz="740">
                <a:solidFill>
                  <a:schemeClr val="dk1"/>
                </a:solidFill>
                <a:highlight>
                  <a:srgbClr val="6AA84F"/>
                </a:highlight>
                <a:latin typeface="Lexend"/>
                <a:ea typeface="Lexend"/>
                <a:cs typeface="Lexend"/>
                <a:sym typeface="Lexend"/>
              </a:rPr>
              <a:t>Nigeria known as the giant of Africa hosts a population of over 213 million people (World Bank, n.d).</a:t>
            </a:r>
            <a:endParaRPr b="1" sz="740">
              <a:solidFill>
                <a:schemeClr val="dk1"/>
              </a:solidFill>
              <a:highlight>
                <a:srgbClr val="6AA84F"/>
              </a:highlight>
              <a:latin typeface="Lexend"/>
              <a:ea typeface="Lexend"/>
              <a:cs typeface="Lexend"/>
              <a:sym typeface="Lexend"/>
            </a:endParaRPr>
          </a:p>
          <a:p>
            <a:pPr indent="-275590" lvl="0" marL="457200" rtl="0" algn="l">
              <a:lnSpc>
                <a:spcPct val="100000"/>
              </a:lnSpc>
              <a:spcBef>
                <a:spcPts val="1000"/>
              </a:spcBef>
              <a:spcAft>
                <a:spcPts val="0"/>
              </a:spcAft>
              <a:buClr>
                <a:schemeClr val="dk1"/>
              </a:buClr>
              <a:buSzPts val="740"/>
              <a:buFont typeface="Lexend"/>
              <a:buChar char="-"/>
            </a:pPr>
            <a:r>
              <a:rPr b="1" lang="en" sz="740">
                <a:solidFill>
                  <a:schemeClr val="dk1"/>
                </a:solidFill>
                <a:highlight>
                  <a:srgbClr val="6AA84F"/>
                </a:highlight>
                <a:latin typeface="Lexend"/>
                <a:ea typeface="Lexend"/>
                <a:cs typeface="Lexend"/>
                <a:sym typeface="Lexend"/>
              </a:rPr>
              <a:t>Correspondingly, the country houses the largest economy in Africa, and 25th largest in the world, with a GDP of over $440bn as of 2021(World Bank, n.d). In the last decade of the country displaying this trend, it gained the title of a MINT country (BBC, 2014). </a:t>
            </a:r>
            <a:endParaRPr b="1" sz="740">
              <a:solidFill>
                <a:schemeClr val="dk1"/>
              </a:solidFill>
              <a:highlight>
                <a:srgbClr val="6AA84F"/>
              </a:highlight>
              <a:latin typeface="Lexend"/>
              <a:ea typeface="Lexend"/>
              <a:cs typeface="Lexend"/>
              <a:sym typeface="Lexend"/>
            </a:endParaRPr>
          </a:p>
          <a:p>
            <a:pPr indent="-275590" lvl="0" marL="457200" rtl="0" algn="l">
              <a:lnSpc>
                <a:spcPct val="100000"/>
              </a:lnSpc>
              <a:spcBef>
                <a:spcPts val="1000"/>
              </a:spcBef>
              <a:spcAft>
                <a:spcPts val="0"/>
              </a:spcAft>
              <a:buClr>
                <a:schemeClr val="dk1"/>
              </a:buClr>
              <a:buSzPts val="740"/>
              <a:buFont typeface="Lexend"/>
              <a:buChar char="-"/>
            </a:pPr>
            <a:r>
              <a:rPr b="1" lang="en" sz="740">
                <a:solidFill>
                  <a:schemeClr val="dk1"/>
                </a:solidFill>
                <a:highlight>
                  <a:srgbClr val="6AA84F"/>
                </a:highlight>
                <a:latin typeface="Lexend"/>
                <a:ea typeface="Lexend"/>
                <a:cs typeface="Lexend"/>
                <a:sym typeface="Lexend"/>
              </a:rPr>
              <a:t>It is classified as a middle income country (World Bank, n.d)</a:t>
            </a:r>
            <a:endParaRPr b="1" sz="410">
              <a:solidFill>
                <a:schemeClr val="dk1"/>
              </a:solidFill>
              <a:highlight>
                <a:srgbClr val="6AA84F"/>
              </a:highlight>
              <a:latin typeface="Lexend"/>
              <a:ea typeface="Lexend"/>
              <a:cs typeface="Lexend"/>
              <a:sym typeface="Lexend"/>
            </a:endParaRPr>
          </a:p>
          <a:p>
            <a:pPr indent="0" lvl="0" marL="0" rtl="0" algn="l">
              <a:lnSpc>
                <a:spcPct val="100000"/>
              </a:lnSpc>
              <a:spcBef>
                <a:spcPts val="1200"/>
              </a:spcBef>
              <a:spcAft>
                <a:spcPts val="0"/>
              </a:spcAft>
              <a:buClr>
                <a:schemeClr val="dk1"/>
              </a:buClr>
              <a:buSzPts val="605"/>
              <a:buFont typeface="Arial"/>
              <a:buNone/>
            </a:pPr>
            <a:r>
              <a:t/>
            </a:r>
            <a:endParaRPr b="1" sz="355">
              <a:solidFill>
                <a:schemeClr val="dk1"/>
              </a:solidFill>
              <a:latin typeface="Lexend"/>
              <a:ea typeface="Lexend"/>
              <a:cs typeface="Lexend"/>
              <a:sym typeface="Lexend"/>
            </a:endParaRPr>
          </a:p>
          <a:p>
            <a:pPr indent="0" lvl="0" marL="0" rtl="0" algn="l">
              <a:lnSpc>
                <a:spcPct val="100000"/>
              </a:lnSpc>
              <a:spcBef>
                <a:spcPts val="1200"/>
              </a:spcBef>
              <a:spcAft>
                <a:spcPts val="0"/>
              </a:spcAft>
              <a:buSzPts val="605"/>
              <a:buNone/>
            </a:pPr>
            <a:r>
              <a:t/>
            </a:r>
            <a:endParaRPr sz="851">
              <a:solidFill>
                <a:schemeClr val="dk1"/>
              </a:solidFill>
              <a:highlight>
                <a:srgbClr val="FFD966"/>
              </a:highlight>
              <a:latin typeface="Lexend"/>
              <a:ea typeface="Lexend"/>
              <a:cs typeface="Lexend"/>
              <a:sym typeface="Lexend"/>
            </a:endParaRPr>
          </a:p>
        </p:txBody>
      </p:sp>
      <p:sp>
        <p:nvSpPr>
          <p:cNvPr id="69" name="Google Shape;69;p14"/>
          <p:cNvSpPr txBox="1"/>
          <p:nvPr/>
        </p:nvSpPr>
        <p:spPr>
          <a:xfrm>
            <a:off x="311700" y="1245650"/>
            <a:ext cx="8373600" cy="21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t/>
            </a:r>
            <a:endParaRPr b="1" sz="100">
              <a:solidFill>
                <a:schemeClr val="dk1"/>
              </a:solidFill>
              <a:latin typeface="Lexend"/>
              <a:ea typeface="Lexend"/>
              <a:cs typeface="Lexend"/>
              <a:sym typeface="Lexend"/>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6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rgbClr val="000000"/>
                </a:solidFill>
                <a:highlight>
                  <a:srgbClr val="6FA8DC"/>
                </a:highlight>
                <a:latin typeface="Bree Serif"/>
                <a:ea typeface="Bree Serif"/>
                <a:cs typeface="Bree Serif"/>
                <a:sym typeface="Bree Serif"/>
              </a:rPr>
              <a:t>  INTRODUCTION- Socio Economic profile .2</a:t>
            </a:r>
            <a:endParaRPr sz="2620">
              <a:solidFill>
                <a:srgbClr val="000000"/>
              </a:solidFill>
              <a:highlight>
                <a:srgbClr val="6FA8DC"/>
              </a:highlight>
              <a:latin typeface="Bree Serif"/>
              <a:ea typeface="Bree Serif"/>
              <a:cs typeface="Bree Serif"/>
              <a:sym typeface="Bree Serif"/>
            </a:endParaRPr>
          </a:p>
        </p:txBody>
      </p:sp>
      <p:sp>
        <p:nvSpPr>
          <p:cNvPr id="75" name="Google Shape;75;p15"/>
          <p:cNvSpPr txBox="1"/>
          <p:nvPr>
            <p:ph idx="1" type="body"/>
          </p:nvPr>
        </p:nvSpPr>
        <p:spPr>
          <a:xfrm>
            <a:off x="311700" y="975500"/>
            <a:ext cx="8996100" cy="4167900"/>
          </a:xfrm>
          <a:prstGeom prst="rect">
            <a:avLst/>
          </a:prstGeom>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None/>
            </a:pPr>
            <a:r>
              <a:rPr b="1" lang="en" sz="1100">
                <a:solidFill>
                  <a:schemeClr val="dk1"/>
                </a:solidFill>
                <a:latin typeface="Lexend"/>
                <a:ea typeface="Lexend"/>
                <a:cs typeface="Lexend"/>
                <a:sym typeface="Lexend"/>
              </a:rPr>
              <a:t>Contributors to the country’s GDP include; </a:t>
            </a:r>
            <a:endParaRPr b="1" sz="1100">
              <a:solidFill>
                <a:schemeClr val="dk1"/>
              </a:solidFill>
              <a:latin typeface="Lexend"/>
              <a:ea typeface="Lexend"/>
              <a:cs typeface="Lexend"/>
              <a:sym typeface="Lexend"/>
            </a:endParaRPr>
          </a:p>
          <a:p>
            <a:pPr indent="-298767" lvl="0" marL="914400" rtl="0" algn="l">
              <a:lnSpc>
                <a:spcPct val="150000"/>
              </a:lnSpc>
              <a:spcBef>
                <a:spcPts val="1200"/>
              </a:spcBef>
              <a:spcAft>
                <a:spcPts val="0"/>
              </a:spcAft>
              <a:buClr>
                <a:schemeClr val="dk1"/>
              </a:buClr>
              <a:buSzPct val="162500"/>
              <a:buFont typeface="Lexend"/>
              <a:buChar char="+"/>
            </a:pPr>
            <a:r>
              <a:rPr lang="en" sz="800">
                <a:solidFill>
                  <a:schemeClr val="dk1"/>
                </a:solidFill>
                <a:latin typeface="Lexend"/>
                <a:ea typeface="Lexend"/>
                <a:cs typeface="Lexend"/>
                <a:sym typeface="Lexend"/>
              </a:rPr>
              <a:t> </a:t>
            </a:r>
            <a:r>
              <a:rPr lang="en" sz="964">
                <a:solidFill>
                  <a:schemeClr val="dk1"/>
                </a:solidFill>
                <a:latin typeface="Lexend"/>
                <a:ea typeface="Lexend"/>
                <a:cs typeface="Lexend"/>
                <a:sym typeface="Lexend"/>
              </a:rPr>
              <a:t>Agriculture, though mostly subsistence farming. Nonetheless it accounts for 26% of the country’s GDP. </a:t>
            </a:r>
            <a:endParaRPr sz="964">
              <a:solidFill>
                <a:schemeClr val="dk1"/>
              </a:solidFill>
              <a:latin typeface="Lexend"/>
              <a:ea typeface="Lexend"/>
              <a:cs typeface="Lexend"/>
              <a:sym typeface="Lexend"/>
            </a:endParaRPr>
          </a:p>
          <a:p>
            <a:pPr indent="-298767" lvl="0" marL="914400" rtl="0" algn="l">
              <a:lnSpc>
                <a:spcPct val="150000"/>
              </a:lnSpc>
              <a:spcBef>
                <a:spcPts val="0"/>
              </a:spcBef>
              <a:spcAft>
                <a:spcPts val="0"/>
              </a:spcAft>
              <a:buClr>
                <a:schemeClr val="dk1"/>
              </a:buClr>
              <a:buSzPct val="134715"/>
              <a:buFont typeface="Lexend"/>
              <a:buChar char="+"/>
            </a:pPr>
            <a:r>
              <a:rPr lang="en" sz="964">
                <a:solidFill>
                  <a:schemeClr val="dk1"/>
                </a:solidFill>
                <a:latin typeface="Lexend"/>
                <a:ea typeface="Lexend"/>
                <a:cs typeface="Lexend"/>
                <a:sym typeface="Lexend"/>
              </a:rPr>
              <a:t>Foreign trade accounts for 23% with petroleum and liquid gas </a:t>
            </a:r>
            <a:endParaRPr sz="964">
              <a:solidFill>
                <a:schemeClr val="dk1"/>
              </a:solidFill>
              <a:latin typeface="Lexend"/>
              <a:ea typeface="Lexend"/>
              <a:cs typeface="Lexend"/>
              <a:sym typeface="Lexend"/>
            </a:endParaRPr>
          </a:p>
          <a:p>
            <a:pPr indent="-280685" lvl="0" marL="9144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 The service sector accounts for 46% . This includes banking, retail and tourism. This sector however faces difficulty such as lack of infrastructure eg transport, electricity which undermine functioning.</a:t>
            </a:r>
            <a:endParaRPr sz="964">
              <a:solidFill>
                <a:schemeClr val="dk1"/>
              </a:solidFill>
              <a:latin typeface="Lexend"/>
              <a:ea typeface="Lexend"/>
              <a:cs typeface="Lexend"/>
              <a:sym typeface="Lexend"/>
            </a:endParaRPr>
          </a:p>
          <a:p>
            <a:pPr indent="0" lvl="0" marL="0" rtl="0" algn="l">
              <a:lnSpc>
                <a:spcPct val="150000"/>
              </a:lnSpc>
              <a:spcBef>
                <a:spcPts val="1200"/>
              </a:spcBef>
              <a:spcAft>
                <a:spcPts val="0"/>
              </a:spcAft>
              <a:buNone/>
            </a:pPr>
            <a:r>
              <a:rPr b="1" lang="en" sz="1100">
                <a:solidFill>
                  <a:schemeClr val="dk1"/>
                </a:solidFill>
                <a:latin typeface="Lexend"/>
                <a:ea typeface="Lexend"/>
                <a:cs typeface="Lexend"/>
                <a:sym typeface="Lexend"/>
              </a:rPr>
              <a:t>Exports </a:t>
            </a:r>
            <a:endParaRPr b="1" sz="1100">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87727"/>
              <a:buFont typeface="Lexend"/>
              <a:buChar char="-"/>
            </a:pPr>
            <a:r>
              <a:rPr lang="en" sz="1100">
                <a:solidFill>
                  <a:schemeClr val="dk1"/>
                </a:solidFill>
                <a:latin typeface="Lexend"/>
                <a:ea typeface="Lexend"/>
                <a:cs typeface="Lexend"/>
                <a:sym typeface="Lexend"/>
              </a:rPr>
              <a:t>Nigeria exports 70% crude petroleum </a:t>
            </a:r>
            <a:r>
              <a:rPr lang="en" sz="1100">
                <a:solidFill>
                  <a:schemeClr val="dk1"/>
                </a:solidFill>
                <a:latin typeface="Lexend"/>
                <a:ea typeface="Lexend"/>
                <a:cs typeface="Lexend"/>
                <a:sym typeface="Lexend"/>
              </a:rPr>
              <a:t>and</a:t>
            </a:r>
            <a:r>
              <a:rPr lang="en" sz="1100">
                <a:solidFill>
                  <a:schemeClr val="dk1"/>
                </a:solidFill>
                <a:latin typeface="Lexend"/>
                <a:ea typeface="Lexend"/>
                <a:cs typeface="Lexend"/>
                <a:sym typeface="Lexend"/>
              </a:rPr>
              <a:t> raw materials. Largely imports refined petroleum - 14.9%</a:t>
            </a:r>
            <a:endParaRPr sz="1100">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In the exports profile of the country , it can be seen that Nigeria's main exports more raw materials (oil, agriculture) and imports more finished goods ( appliances, machinery, textiles) </a:t>
            </a:r>
            <a:endParaRPr sz="964">
              <a:solidFill>
                <a:schemeClr val="dk1"/>
              </a:solidFill>
              <a:latin typeface="Lexend"/>
              <a:ea typeface="Lexend"/>
              <a:cs typeface="Lexend"/>
              <a:sym typeface="Lexend"/>
            </a:endParaRPr>
          </a:p>
          <a:p>
            <a:pPr indent="-280685" lvl="0" marL="457200" rtl="0" algn="l">
              <a:lnSpc>
                <a:spcPct val="150000"/>
              </a:lnSpc>
              <a:spcBef>
                <a:spcPts val="0"/>
              </a:spcBef>
              <a:spcAft>
                <a:spcPts val="0"/>
              </a:spcAft>
              <a:buSzPct val="100000"/>
              <a:buFont typeface="Lexend"/>
              <a:buChar char="-"/>
            </a:pPr>
            <a:r>
              <a:rPr lang="en" sz="964">
                <a:solidFill>
                  <a:schemeClr val="dk1"/>
                </a:solidFill>
                <a:latin typeface="Lexend"/>
                <a:ea typeface="Lexend"/>
                <a:cs typeface="Lexend"/>
                <a:sym typeface="Lexend"/>
              </a:rPr>
              <a:t>This is partly due to the country’s lack of industrial power to eg, independently refine its crude oil. This situation is further undermined by infrastructural and institutional problems</a:t>
            </a:r>
            <a:endParaRPr sz="964">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Thus, Nigeria depends heavily on imported goods. The country  exported $42.4b equivalent  in 2021 and imported $52b.</a:t>
            </a:r>
            <a:endParaRPr sz="964">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t/>
            </a:r>
            <a:endParaRPr sz="964">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b="1" lang="en" sz="1100">
                <a:solidFill>
                  <a:schemeClr val="dk1"/>
                </a:solidFill>
                <a:latin typeface="Lexend"/>
                <a:ea typeface="Lexend"/>
                <a:cs typeface="Lexend"/>
                <a:sym typeface="Lexend"/>
              </a:rPr>
              <a:t>Capital</a:t>
            </a:r>
            <a:r>
              <a:rPr b="1" lang="en" sz="1100">
                <a:solidFill>
                  <a:schemeClr val="dk1"/>
                </a:solidFill>
                <a:latin typeface="Lexend"/>
                <a:ea typeface="Lexend"/>
                <a:cs typeface="Lexend"/>
                <a:sym typeface="Lexend"/>
              </a:rPr>
              <a:t> accumulation </a:t>
            </a:r>
            <a:endParaRPr b="1" sz="1100">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Nigeria is known to have an extensive foreign investment profile. Eg </a:t>
            </a:r>
            <a:r>
              <a:rPr lang="en" sz="964">
                <a:solidFill>
                  <a:schemeClr val="dk1"/>
                </a:solidFill>
                <a:latin typeface="Lexend"/>
                <a:ea typeface="Lexend"/>
                <a:cs typeface="Lexend"/>
                <a:sym typeface="Lexend"/>
              </a:rPr>
              <a:t>received $3.36billion in 2021 (World Bank,n.d)</a:t>
            </a:r>
            <a:endParaRPr sz="964">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The country is however in severe debt, this is predicted to worsen the economic situation when repayment starts </a:t>
            </a:r>
            <a:endParaRPr sz="964">
              <a:solidFill>
                <a:schemeClr val="dk1"/>
              </a:solidFill>
              <a:latin typeface="Lexend"/>
              <a:ea typeface="Lexend"/>
              <a:cs typeface="Lexend"/>
              <a:sym typeface="Lexend"/>
            </a:endParaRPr>
          </a:p>
          <a:p>
            <a:pPr indent="-280685" lvl="0" marL="457200" rtl="0" algn="l">
              <a:lnSpc>
                <a:spcPct val="150000"/>
              </a:lnSpc>
              <a:spcBef>
                <a:spcPts val="0"/>
              </a:spcBef>
              <a:spcAft>
                <a:spcPts val="0"/>
              </a:spcAft>
              <a:buClr>
                <a:schemeClr val="dk1"/>
              </a:buClr>
              <a:buSzPct val="100000"/>
              <a:buFont typeface="Lexend"/>
              <a:buChar char="-"/>
            </a:pPr>
            <a:r>
              <a:rPr lang="en" sz="964">
                <a:solidFill>
                  <a:schemeClr val="dk1"/>
                </a:solidFill>
                <a:latin typeface="Lexend"/>
                <a:ea typeface="Lexend"/>
                <a:cs typeface="Lexend"/>
                <a:sym typeface="Lexend"/>
              </a:rPr>
              <a:t>Migrant remittance is high at $19.48billion in 2021 and higher in 2018 at $24.316billion. The country is partly dependent on remittance due to the high level of institutional weakness. Interestingly, though this dependence has been echoed by the public as a bad sign, the government have pledged to focus on increasing remittance rather than aid stability.  </a:t>
            </a:r>
            <a:endParaRPr sz="964">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t/>
            </a:r>
            <a:endParaRPr sz="800">
              <a:solidFill>
                <a:schemeClr val="dk1"/>
              </a:solidFill>
              <a:latin typeface="Lexend"/>
              <a:ea typeface="Lexend"/>
              <a:cs typeface="Lexend"/>
              <a:sym typeface="Lexend"/>
            </a:endParaRPr>
          </a:p>
        </p:txBody>
      </p:sp>
      <p:sp>
        <p:nvSpPr>
          <p:cNvPr id="76" name="Google Shape;76;p15"/>
          <p:cNvSpPr txBox="1"/>
          <p:nvPr/>
        </p:nvSpPr>
        <p:spPr>
          <a:xfrm>
            <a:off x="385200" y="4411525"/>
            <a:ext cx="83736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t/>
            </a:r>
            <a:endParaRPr sz="800">
              <a:solidFill>
                <a:schemeClr val="dk1"/>
              </a:solidFill>
              <a:latin typeface="Lexend"/>
              <a:ea typeface="Lexend"/>
              <a:cs typeface="Lexend"/>
              <a:sym typeface="Lexend"/>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p:nvPr/>
        </p:nvSpPr>
        <p:spPr>
          <a:xfrm>
            <a:off x="87000" y="1232150"/>
            <a:ext cx="8520600" cy="3731100"/>
          </a:xfrm>
          <a:prstGeom prst="roundRect">
            <a:avLst>
              <a:gd fmla="val 16667" name="adj"/>
            </a:avLst>
          </a:prstGeom>
          <a:gradFill>
            <a:gsLst>
              <a:gs pos="0">
                <a:srgbClr val="FFFFFF">
                  <a:alpha val="0"/>
                </a:srgbClr>
              </a:gs>
              <a:gs pos="100000">
                <a:srgbClr val="6FA8DC"/>
              </a:gs>
            </a:gsLst>
            <a:lin ang="8100019"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type="title"/>
          </p:nvPr>
        </p:nvSpPr>
        <p:spPr>
          <a:xfrm>
            <a:off x="311700" y="20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01F28"/>
                </a:solidFill>
                <a:highlight>
                  <a:srgbClr val="9FC5E8"/>
                </a:highlight>
                <a:latin typeface="Lexend"/>
                <a:ea typeface="Lexend"/>
                <a:cs typeface="Lexend"/>
                <a:sym typeface="Lexend"/>
              </a:rPr>
              <a:t>Development Experience Of Nigeria: Focus On SDG’s In Light Of Human Capital </a:t>
            </a:r>
            <a:endParaRPr b="1">
              <a:solidFill>
                <a:srgbClr val="101F28"/>
              </a:solidFill>
              <a:highlight>
                <a:srgbClr val="9FC5E8"/>
              </a:highlight>
              <a:latin typeface="Lexend"/>
              <a:ea typeface="Lexend"/>
              <a:cs typeface="Lexend"/>
              <a:sym typeface="Lexend"/>
            </a:endParaRPr>
          </a:p>
        </p:txBody>
      </p:sp>
      <p:sp>
        <p:nvSpPr>
          <p:cNvPr id="83" name="Google Shape;83;p16"/>
          <p:cNvSpPr txBox="1"/>
          <p:nvPr>
            <p:ph idx="1" type="body"/>
          </p:nvPr>
        </p:nvSpPr>
        <p:spPr>
          <a:xfrm>
            <a:off x="479100" y="1232150"/>
            <a:ext cx="8587800" cy="1520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825" u="sng">
                <a:solidFill>
                  <a:schemeClr val="dk1"/>
                </a:solidFill>
              </a:rPr>
              <a:t>HEALTHCARE INDICATORS ( WORLD BANK,n.d)- </a:t>
            </a:r>
            <a:endParaRPr b="1" sz="825">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Infant mortality</a:t>
            </a:r>
            <a:endParaRPr b="1" sz="825">
              <a:solidFill>
                <a:schemeClr val="dk1"/>
              </a:solidFill>
            </a:endParaRPr>
          </a:p>
          <a:p>
            <a:pPr indent="-280987" lvl="0" marL="914400" rtl="0" algn="l">
              <a:lnSpc>
                <a:spcPct val="100000"/>
              </a:lnSpc>
              <a:spcBef>
                <a:spcPts val="0"/>
              </a:spcBef>
              <a:spcAft>
                <a:spcPts val="0"/>
              </a:spcAft>
              <a:buClr>
                <a:schemeClr val="dk1"/>
              </a:buClr>
              <a:buSzPts val="825"/>
              <a:buChar char="-"/>
            </a:pPr>
            <a:r>
              <a:rPr lang="en" sz="825">
                <a:solidFill>
                  <a:schemeClr val="dk1"/>
                </a:solidFill>
              </a:rPr>
              <a:t>2013= 130 per 1000 , average 57 across LMIC’s</a:t>
            </a:r>
            <a:endParaRPr sz="825">
              <a:solidFill>
                <a:schemeClr val="dk1"/>
              </a:solidFill>
            </a:endParaRPr>
          </a:p>
          <a:p>
            <a:pPr indent="-280987" lvl="0" marL="914400" rtl="0" algn="l">
              <a:lnSpc>
                <a:spcPct val="100000"/>
              </a:lnSpc>
              <a:spcBef>
                <a:spcPts val="0"/>
              </a:spcBef>
              <a:spcAft>
                <a:spcPts val="0"/>
              </a:spcAft>
              <a:buClr>
                <a:schemeClr val="dk1"/>
              </a:buClr>
              <a:buSzPts val="825"/>
              <a:buChar char="-"/>
            </a:pPr>
            <a:r>
              <a:rPr lang="en" sz="825">
                <a:solidFill>
                  <a:schemeClr val="dk1"/>
                </a:solidFill>
              </a:rPr>
              <a:t>2023 = 111 per 1000, average 44 across LMIC’s</a:t>
            </a:r>
            <a:endParaRPr sz="825">
              <a:solidFill>
                <a:schemeClr val="dk1"/>
              </a:solidFill>
            </a:endParaRPr>
          </a:p>
          <a:p>
            <a:pPr indent="0" lvl="0" marL="914400" rtl="0" algn="l">
              <a:lnSpc>
                <a:spcPct val="100000"/>
              </a:lnSpc>
              <a:spcBef>
                <a:spcPts val="0"/>
              </a:spcBef>
              <a:spcAft>
                <a:spcPts val="0"/>
              </a:spcAft>
              <a:buClr>
                <a:schemeClr val="dk1"/>
              </a:buClr>
              <a:buSzPts val="1100"/>
              <a:buFont typeface="Arial"/>
              <a:buNone/>
            </a:pPr>
            <a:r>
              <a:t/>
            </a:r>
            <a:endParaRPr sz="825">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Maternal mortality rates per 100,000</a:t>
            </a:r>
            <a:endParaRPr b="1" sz="825">
              <a:solidFill>
                <a:schemeClr val="dk1"/>
              </a:solidFill>
            </a:endParaRPr>
          </a:p>
          <a:p>
            <a:pPr indent="-280987" lvl="0" marL="457200" rtl="0" algn="l">
              <a:lnSpc>
                <a:spcPct val="100000"/>
              </a:lnSpc>
              <a:spcBef>
                <a:spcPts val="0"/>
              </a:spcBef>
              <a:spcAft>
                <a:spcPts val="0"/>
              </a:spcAft>
              <a:buClr>
                <a:schemeClr val="dk1"/>
              </a:buClr>
              <a:buSzPts val="825"/>
              <a:buChar char="●"/>
            </a:pPr>
            <a:r>
              <a:rPr lang="en" sz="825">
                <a:solidFill>
                  <a:schemeClr val="dk1"/>
                </a:solidFill>
              </a:rPr>
              <a:t>2017= 917 vs LMIC average of 253 </a:t>
            </a:r>
            <a:endParaRPr sz="825">
              <a:solidFill>
                <a:schemeClr val="dk1"/>
              </a:solidFill>
            </a:endParaRPr>
          </a:p>
          <a:p>
            <a:pPr indent="-280987" lvl="0" marL="457200" rtl="0" algn="l">
              <a:lnSpc>
                <a:spcPct val="100000"/>
              </a:lnSpc>
              <a:spcBef>
                <a:spcPts val="0"/>
              </a:spcBef>
              <a:spcAft>
                <a:spcPts val="0"/>
              </a:spcAft>
              <a:buClr>
                <a:schemeClr val="dk1"/>
              </a:buClr>
              <a:buSzPts val="825"/>
              <a:buChar char="●"/>
            </a:pPr>
            <a:r>
              <a:rPr lang="en" sz="825">
                <a:solidFill>
                  <a:schemeClr val="dk1"/>
                </a:solidFill>
              </a:rPr>
              <a:t>2000= 1,200 vs LMIC average of 422 </a:t>
            </a:r>
            <a:endParaRPr sz="825">
              <a:solidFill>
                <a:schemeClr val="dk1"/>
              </a:solidFill>
            </a:endParaRPr>
          </a:p>
          <a:p>
            <a:pPr indent="-280987" lvl="0" marL="457200" rtl="0" algn="l">
              <a:lnSpc>
                <a:spcPct val="100000"/>
              </a:lnSpc>
              <a:spcBef>
                <a:spcPts val="0"/>
              </a:spcBef>
              <a:spcAft>
                <a:spcPts val="0"/>
              </a:spcAft>
              <a:buClr>
                <a:srgbClr val="134F5C"/>
              </a:buClr>
              <a:buSzPts val="825"/>
              <a:buChar char="●"/>
            </a:pPr>
            <a:r>
              <a:rPr lang="en" sz="825">
                <a:solidFill>
                  <a:srgbClr val="134F5C"/>
                </a:solidFill>
                <a:highlight>
                  <a:srgbClr val="FFE849"/>
                </a:highlight>
              </a:rPr>
              <a:t>Especially stagnant improvement when compared to the year 2000. Not much change in the last two decades in spite of GDP growth. </a:t>
            </a:r>
            <a:endParaRPr sz="825">
              <a:solidFill>
                <a:srgbClr val="134F5C"/>
              </a:solidFill>
              <a:highlight>
                <a:srgbClr val="FFE849"/>
              </a:highlight>
            </a:endParaRPr>
          </a:p>
          <a:p>
            <a:pPr indent="0" lvl="0" marL="0" rtl="0" algn="l">
              <a:lnSpc>
                <a:spcPct val="100000"/>
              </a:lnSpc>
              <a:spcBef>
                <a:spcPts val="0"/>
              </a:spcBef>
              <a:spcAft>
                <a:spcPts val="0"/>
              </a:spcAft>
              <a:buNone/>
            </a:pPr>
            <a:r>
              <a:t/>
            </a:r>
            <a:endParaRPr sz="825">
              <a:solidFill>
                <a:srgbClr val="134F5C"/>
              </a:solidFill>
              <a:highlight>
                <a:srgbClr val="FFE849"/>
              </a:highlight>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Life expectancy </a:t>
            </a:r>
            <a:endParaRPr b="1" sz="825">
              <a:solidFill>
                <a:schemeClr val="dk1"/>
              </a:solidFill>
            </a:endParaRPr>
          </a:p>
          <a:p>
            <a:pPr indent="-280987" lvl="0" marL="457200" rtl="0" algn="l">
              <a:lnSpc>
                <a:spcPct val="100000"/>
              </a:lnSpc>
              <a:spcBef>
                <a:spcPts val="0"/>
              </a:spcBef>
              <a:spcAft>
                <a:spcPts val="0"/>
              </a:spcAft>
              <a:buClr>
                <a:schemeClr val="dk1"/>
              </a:buClr>
              <a:buSzPts val="825"/>
              <a:buChar char="●"/>
            </a:pPr>
            <a:r>
              <a:rPr lang="en" sz="825">
                <a:solidFill>
                  <a:schemeClr val="dk1"/>
                </a:solidFill>
              </a:rPr>
              <a:t>2018 = 53 years old vs LMIC average of 69 </a:t>
            </a:r>
            <a:endParaRPr sz="825">
              <a:solidFill>
                <a:schemeClr val="dk1"/>
              </a:solidFill>
            </a:endParaRPr>
          </a:p>
          <a:p>
            <a:pPr indent="-280987" lvl="0" marL="457200" rtl="0" algn="l">
              <a:lnSpc>
                <a:spcPct val="100000"/>
              </a:lnSpc>
              <a:spcBef>
                <a:spcPts val="0"/>
              </a:spcBef>
              <a:spcAft>
                <a:spcPts val="0"/>
              </a:spcAft>
              <a:buClr>
                <a:srgbClr val="134F5C"/>
              </a:buClr>
              <a:buSzPts val="825"/>
              <a:buChar char="●"/>
            </a:pPr>
            <a:r>
              <a:rPr lang="en" sz="825">
                <a:solidFill>
                  <a:srgbClr val="134F5C"/>
                </a:solidFill>
                <a:highlight>
                  <a:srgbClr val="FFE849"/>
                </a:highlight>
              </a:rPr>
              <a:t>Below average in spite of being the largest economy in africa. Shows another effect of the gross inequality in wealth distribution</a:t>
            </a:r>
            <a:endParaRPr sz="825">
              <a:solidFill>
                <a:srgbClr val="134F5C"/>
              </a:solidFill>
              <a:highlight>
                <a:srgbClr val="FFE849"/>
              </a:highlight>
            </a:endParaRPr>
          </a:p>
          <a:p>
            <a:pPr indent="0" lvl="0" marL="0" rtl="0" algn="l">
              <a:lnSpc>
                <a:spcPct val="100000"/>
              </a:lnSpc>
              <a:spcBef>
                <a:spcPts val="0"/>
              </a:spcBef>
              <a:spcAft>
                <a:spcPts val="0"/>
              </a:spcAft>
              <a:buClr>
                <a:schemeClr val="dk1"/>
              </a:buClr>
              <a:buSzPts val="1100"/>
              <a:buFont typeface="Arial"/>
              <a:buNone/>
            </a:pPr>
            <a:r>
              <a:t/>
            </a:r>
            <a:endParaRPr b="1" sz="825" u="sng">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825" u="sng">
                <a:solidFill>
                  <a:schemeClr val="dk1"/>
                </a:solidFill>
              </a:rPr>
              <a:t>EDUCATION INDICATORS - ( WORLD BANK,n.d) </a:t>
            </a:r>
            <a:endParaRPr b="1" sz="825" u="sng">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Youth Literacy rate</a:t>
            </a:r>
            <a:endParaRPr b="1" sz="825">
              <a:solidFill>
                <a:schemeClr val="dk1"/>
              </a:solidFill>
            </a:endParaRPr>
          </a:p>
          <a:p>
            <a:pPr indent="-280987" lvl="0" marL="457200" rtl="0" algn="l">
              <a:lnSpc>
                <a:spcPct val="100000"/>
              </a:lnSpc>
              <a:spcBef>
                <a:spcPts val="0"/>
              </a:spcBef>
              <a:spcAft>
                <a:spcPts val="0"/>
              </a:spcAft>
              <a:buClr>
                <a:schemeClr val="dk1"/>
              </a:buClr>
              <a:buSzPts val="825"/>
              <a:buChar char="●"/>
            </a:pPr>
            <a:r>
              <a:rPr lang="en" sz="825">
                <a:solidFill>
                  <a:schemeClr val="dk1"/>
                </a:solidFill>
              </a:rPr>
              <a:t>75% vs 91% average in LMIC’s </a:t>
            </a:r>
            <a:endParaRPr sz="825">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Enrollment Gender parity index</a:t>
            </a:r>
            <a:endParaRPr b="1" sz="825">
              <a:solidFill>
                <a:schemeClr val="dk1"/>
              </a:solidFill>
            </a:endParaRPr>
          </a:p>
          <a:p>
            <a:pPr indent="-280987" lvl="0" marL="457200" rtl="0" algn="l">
              <a:lnSpc>
                <a:spcPct val="100000"/>
              </a:lnSpc>
              <a:spcBef>
                <a:spcPts val="0"/>
              </a:spcBef>
              <a:spcAft>
                <a:spcPts val="0"/>
              </a:spcAft>
              <a:buClr>
                <a:schemeClr val="dk1"/>
              </a:buClr>
              <a:buSzPts val="825"/>
              <a:buChar char="●"/>
            </a:pPr>
            <a:r>
              <a:rPr lang="en" sz="825">
                <a:solidFill>
                  <a:schemeClr val="dk1"/>
                </a:solidFill>
              </a:rPr>
              <a:t>As of 2018 - O.97 vs LMIC of 0.99 </a:t>
            </a:r>
            <a:endParaRPr sz="825">
              <a:solidFill>
                <a:schemeClr val="dk1"/>
              </a:solidFill>
            </a:endParaRPr>
          </a:p>
          <a:p>
            <a:pPr indent="0" lvl="0" marL="0" rtl="0" algn="l">
              <a:lnSpc>
                <a:spcPct val="100000"/>
              </a:lnSpc>
              <a:spcBef>
                <a:spcPts val="0"/>
              </a:spcBef>
              <a:spcAft>
                <a:spcPts val="0"/>
              </a:spcAft>
              <a:buNone/>
            </a:pPr>
            <a:r>
              <a:rPr lang="en" sz="825">
                <a:solidFill>
                  <a:srgbClr val="134F5C"/>
                </a:solidFill>
                <a:highlight>
                  <a:srgbClr val="FFE849"/>
                </a:highlight>
              </a:rPr>
              <a:t>While a small gap when measured against the average, the percentage points represent potential thousands in Nigeria’s population of 230million plus. </a:t>
            </a:r>
            <a:endParaRPr sz="825">
              <a:solidFill>
                <a:srgbClr val="134F5C"/>
              </a:solidFill>
              <a:highlight>
                <a:srgbClr val="FFE849"/>
              </a:highlight>
            </a:endParaRPr>
          </a:p>
          <a:p>
            <a:pPr indent="0" lvl="0" marL="0" rtl="0" algn="l">
              <a:lnSpc>
                <a:spcPct val="100000"/>
              </a:lnSpc>
              <a:spcBef>
                <a:spcPts val="0"/>
              </a:spcBef>
              <a:spcAft>
                <a:spcPts val="0"/>
              </a:spcAft>
              <a:buClr>
                <a:schemeClr val="dk1"/>
              </a:buClr>
              <a:buSzPts val="1100"/>
              <a:buFont typeface="Arial"/>
              <a:buNone/>
            </a:pPr>
            <a:r>
              <a:t/>
            </a:r>
            <a:endParaRPr b="1" sz="825" u="sng">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825" u="sng">
                <a:solidFill>
                  <a:schemeClr val="dk1"/>
                </a:solidFill>
              </a:rPr>
              <a:t>Education disruption  </a:t>
            </a:r>
            <a:endParaRPr b="1" sz="825" u="sng">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Child marriage - </a:t>
            </a:r>
            <a:endParaRPr b="1" sz="825">
              <a:solidFill>
                <a:schemeClr val="dk1"/>
              </a:solidFill>
            </a:endParaRPr>
          </a:p>
          <a:p>
            <a:pPr indent="0" lvl="0" marL="457200" rtl="0" algn="l">
              <a:lnSpc>
                <a:spcPct val="100000"/>
              </a:lnSpc>
              <a:spcBef>
                <a:spcPts val="0"/>
              </a:spcBef>
              <a:spcAft>
                <a:spcPts val="0"/>
              </a:spcAft>
              <a:buSzPts val="1100"/>
              <a:buNone/>
            </a:pPr>
            <a:r>
              <a:rPr lang="en" sz="825">
                <a:solidFill>
                  <a:schemeClr val="dk1"/>
                </a:solidFill>
              </a:rPr>
              <a:t>Adolescent fertility per 1000-  102 vs average of 43 </a:t>
            </a:r>
            <a:endParaRPr sz="825">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b="1" lang="en" sz="825">
                <a:solidFill>
                  <a:schemeClr val="dk1"/>
                </a:solidFill>
              </a:rPr>
              <a:t>Child labour </a:t>
            </a:r>
            <a:endParaRPr b="1" sz="825">
              <a:solidFill>
                <a:schemeClr val="dk1"/>
              </a:solidFill>
            </a:endParaRPr>
          </a:p>
          <a:p>
            <a:pPr indent="-280987" lvl="0" marL="457200" rtl="0" algn="l">
              <a:lnSpc>
                <a:spcPct val="100000"/>
              </a:lnSpc>
              <a:spcBef>
                <a:spcPts val="0"/>
              </a:spcBef>
              <a:spcAft>
                <a:spcPts val="0"/>
              </a:spcAft>
              <a:buClr>
                <a:schemeClr val="dk1"/>
              </a:buClr>
              <a:buSzPts val="825"/>
              <a:buAutoNum type="arabicPeriod"/>
            </a:pPr>
            <a:r>
              <a:rPr lang="en" sz="825">
                <a:solidFill>
                  <a:srgbClr val="134F5C"/>
                </a:solidFill>
                <a:highlight>
                  <a:srgbClr val="FFE849"/>
                </a:highlight>
              </a:rPr>
              <a:t>Engages in the worst forms of child labour, including dangeous mining, forced sexual labour and armed conflict ( US labour bereau)</a:t>
            </a:r>
            <a:r>
              <a:rPr lang="en" sz="825">
                <a:solidFill>
                  <a:srgbClr val="134F5C"/>
                </a:solidFill>
              </a:rPr>
              <a:t> </a:t>
            </a:r>
            <a:endParaRPr sz="825">
              <a:solidFill>
                <a:srgbClr val="134F5C"/>
              </a:solidFill>
            </a:endParaRPr>
          </a:p>
          <a:p>
            <a:pPr indent="0" lvl="0" marL="0" rtl="0" algn="l">
              <a:lnSpc>
                <a:spcPct val="95000"/>
              </a:lnSpc>
              <a:spcBef>
                <a:spcPts val="0"/>
              </a:spcBef>
              <a:spcAft>
                <a:spcPts val="0"/>
              </a:spcAft>
              <a:buClr>
                <a:schemeClr val="dk1"/>
              </a:buClr>
              <a:buSzPts val="1100"/>
              <a:buFont typeface="Arial"/>
              <a:buNone/>
            </a:pPr>
            <a:r>
              <a:t/>
            </a:r>
            <a:endParaRPr b="1" sz="825">
              <a:solidFill>
                <a:schemeClr val="lt1"/>
              </a:solidFill>
              <a:highlight>
                <a:srgbClr val="073763"/>
              </a:highlight>
            </a:endParaRPr>
          </a:p>
          <a:p>
            <a:pPr indent="0" lvl="0" marL="0" rtl="0" algn="l">
              <a:lnSpc>
                <a:spcPct val="95000"/>
              </a:lnSpc>
              <a:spcBef>
                <a:spcPts val="1200"/>
              </a:spcBef>
              <a:spcAft>
                <a:spcPts val="0"/>
              </a:spcAft>
              <a:buClr>
                <a:schemeClr val="dk1"/>
              </a:buClr>
              <a:buSzPts val="1100"/>
              <a:buFont typeface="Arial"/>
              <a:buNone/>
            </a:pPr>
            <a:r>
              <a:t/>
            </a:r>
            <a:endParaRPr b="1" sz="825">
              <a:solidFill>
                <a:schemeClr val="lt1"/>
              </a:solidFill>
              <a:highlight>
                <a:srgbClr val="073763"/>
              </a:highlight>
            </a:endParaRPr>
          </a:p>
          <a:p>
            <a:pPr indent="0" lvl="0" marL="0" rtl="0" algn="l">
              <a:lnSpc>
                <a:spcPct val="95000"/>
              </a:lnSpc>
              <a:spcBef>
                <a:spcPts val="1200"/>
              </a:spcBef>
              <a:spcAft>
                <a:spcPts val="1200"/>
              </a:spcAft>
              <a:buClr>
                <a:schemeClr val="dk1"/>
              </a:buClr>
              <a:buSzPts val="688"/>
              <a:buFont typeface="Arial"/>
              <a:buNone/>
            </a:pPr>
            <a:r>
              <a:t/>
            </a:r>
            <a:endParaRPr b="1" sz="825">
              <a:solidFill>
                <a:srgbClr val="98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2496275"/>
            <a:ext cx="5275326" cy="2967374"/>
          </a:xfrm>
          <a:prstGeom prst="rect">
            <a:avLst/>
          </a:prstGeom>
          <a:noFill/>
          <a:ln>
            <a:noFill/>
          </a:ln>
        </p:spPr>
      </p:pic>
      <p:sp>
        <p:nvSpPr>
          <p:cNvPr id="89" name="Google Shape;89;p17"/>
          <p:cNvSpPr txBox="1"/>
          <p:nvPr>
            <p:ph type="title"/>
          </p:nvPr>
        </p:nvSpPr>
        <p:spPr>
          <a:xfrm>
            <a:off x="265500" y="953400"/>
            <a:ext cx="40452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highlight>
                  <a:srgbClr val="6AA84F"/>
                </a:highlight>
                <a:latin typeface="Impact"/>
                <a:ea typeface="Impact"/>
                <a:cs typeface="Impact"/>
                <a:sym typeface="Impact"/>
              </a:rPr>
              <a:t>The Impact of Covid 19 &amp; the Ukraine War On the Nigerian Economy</a:t>
            </a:r>
            <a:r>
              <a:rPr lang="en">
                <a:highlight>
                  <a:srgbClr val="93C47D"/>
                </a:highlight>
                <a:latin typeface="Impact"/>
                <a:ea typeface="Impact"/>
                <a:cs typeface="Impact"/>
                <a:sym typeface="Impact"/>
              </a:rPr>
              <a:t> </a:t>
            </a:r>
            <a:endParaRPr>
              <a:highlight>
                <a:srgbClr val="93C47D"/>
              </a:highlight>
              <a:latin typeface="Impact"/>
              <a:ea typeface="Impact"/>
              <a:cs typeface="Impact"/>
              <a:sym typeface="Impact"/>
            </a:endParaRPr>
          </a:p>
        </p:txBody>
      </p:sp>
      <p:pic>
        <p:nvPicPr>
          <p:cNvPr id="90" name="Google Shape;90;p17"/>
          <p:cNvPicPr preferRelativeResize="0"/>
          <p:nvPr/>
        </p:nvPicPr>
        <p:blipFill>
          <a:blip r:embed="rId4">
            <a:alphaModFix/>
          </a:blip>
          <a:stretch>
            <a:fillRect/>
          </a:stretch>
        </p:blipFill>
        <p:spPr>
          <a:xfrm>
            <a:off x="4558700" y="0"/>
            <a:ext cx="4571989" cy="3048000"/>
          </a:xfrm>
          <a:prstGeom prst="rect">
            <a:avLst/>
          </a:prstGeom>
          <a:noFill/>
          <a:ln>
            <a:noFill/>
          </a:ln>
        </p:spPr>
      </p:pic>
      <p:pic>
        <p:nvPicPr>
          <p:cNvPr id="91" name="Google Shape;91;p17"/>
          <p:cNvPicPr preferRelativeResize="0"/>
          <p:nvPr/>
        </p:nvPicPr>
        <p:blipFill>
          <a:blip r:embed="rId5">
            <a:alphaModFix/>
          </a:blip>
          <a:stretch>
            <a:fillRect/>
          </a:stretch>
        </p:blipFill>
        <p:spPr>
          <a:xfrm>
            <a:off x="4558700" y="2970825"/>
            <a:ext cx="4937150" cy="2776600"/>
          </a:xfrm>
          <a:prstGeom prst="rect">
            <a:avLst/>
          </a:prstGeom>
          <a:noFill/>
          <a:ln>
            <a:noFill/>
          </a:ln>
        </p:spPr>
      </p:pic>
      <p:sp>
        <p:nvSpPr>
          <p:cNvPr id="92" name="Google Shape;92;p17"/>
          <p:cNvSpPr/>
          <p:nvPr/>
        </p:nvSpPr>
        <p:spPr>
          <a:xfrm>
            <a:off x="4625025" y="536800"/>
            <a:ext cx="4804500" cy="4392000"/>
          </a:xfrm>
          <a:prstGeom prst="plus">
            <a:avLst>
              <a:gd fmla="val 25000" name="adj"/>
            </a:avLst>
          </a:prstGeom>
          <a:gradFill>
            <a:gsLst>
              <a:gs pos="0">
                <a:srgbClr val="FFFFFF">
                  <a:alpha val="0"/>
                </a:srgbClr>
              </a:gs>
              <a:gs pos="70000">
                <a:srgbClr val="FFE599"/>
              </a:gs>
              <a:gs pos="100000">
                <a:srgbClr val="EE983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191950" y="2547350"/>
            <a:ext cx="4118750" cy="2693750"/>
          </a:xfrm>
          <a:prstGeom prst="flowChartOnlineStorage">
            <a:avLst/>
          </a:prstGeom>
          <a:gradFill>
            <a:gsLst>
              <a:gs pos="0">
                <a:srgbClr val="FFFFFF">
                  <a:alpha val="0"/>
                </a:srgbClr>
              </a:gs>
              <a:gs pos="100000">
                <a:srgbClr val="6FA8DC"/>
              </a:gs>
            </a:gsLst>
            <a:lin ang="8100019"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nvSpPr>
        <p:spPr>
          <a:xfrm>
            <a:off x="4625025" y="1990425"/>
            <a:ext cx="4201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FE599"/>
                </a:solidFill>
                <a:highlight>
                  <a:srgbClr val="CC0000"/>
                </a:highlight>
              </a:rPr>
              <a:t>OIL TRADE UKRAINE </a:t>
            </a:r>
            <a:endParaRPr b="1" u="sng">
              <a:solidFill>
                <a:srgbClr val="FFE599"/>
              </a:solidFill>
              <a:highlight>
                <a:srgbClr val="CC0000"/>
              </a:highlight>
            </a:endParaRPr>
          </a:p>
          <a:p>
            <a:pPr indent="0" lvl="0" marL="0" rtl="0" algn="l">
              <a:spcBef>
                <a:spcPts val="0"/>
              </a:spcBef>
              <a:spcAft>
                <a:spcPts val="0"/>
              </a:spcAft>
              <a:buNone/>
            </a:pPr>
            <a:r>
              <a:t/>
            </a:r>
            <a:endParaRPr>
              <a:solidFill>
                <a:srgbClr val="FFE599"/>
              </a:solidFill>
              <a:highlight>
                <a:srgbClr val="CC0000"/>
              </a:highlight>
            </a:endParaRPr>
          </a:p>
          <a:p>
            <a:pPr indent="-317500" lvl="0" marL="457200" rtl="0" algn="l">
              <a:spcBef>
                <a:spcPts val="0"/>
              </a:spcBef>
              <a:spcAft>
                <a:spcPts val="0"/>
              </a:spcAft>
              <a:buClr>
                <a:srgbClr val="FFE599"/>
              </a:buClr>
              <a:buSzPts val="1400"/>
              <a:buChar char="-"/>
            </a:pPr>
            <a:r>
              <a:rPr lang="en">
                <a:solidFill>
                  <a:srgbClr val="FFE599"/>
                </a:solidFill>
                <a:highlight>
                  <a:srgbClr val="CC0000"/>
                </a:highlight>
              </a:rPr>
              <a:t>Ukraine conflict has fuelled recession in nigeria of over 16.9% in 2022 as a result of supply disruptions caused by the war</a:t>
            </a:r>
            <a:endParaRPr>
              <a:solidFill>
                <a:srgbClr val="FFE599"/>
              </a:solidFill>
              <a:highlight>
                <a:srgbClr val="CC0000"/>
              </a:highlight>
            </a:endParaRPr>
          </a:p>
          <a:p>
            <a:pPr indent="0" lvl="0" marL="457200" rtl="0" algn="l">
              <a:spcBef>
                <a:spcPts val="0"/>
              </a:spcBef>
              <a:spcAft>
                <a:spcPts val="0"/>
              </a:spcAft>
              <a:buNone/>
            </a:pPr>
            <a:r>
              <a:rPr lang="en">
                <a:solidFill>
                  <a:srgbClr val="FFE599"/>
                </a:solidFill>
                <a:highlight>
                  <a:srgbClr val="CC0000"/>
                </a:highlight>
              </a:rPr>
              <a:t>( AFDB,2022)</a:t>
            </a:r>
            <a:endParaRPr>
              <a:solidFill>
                <a:srgbClr val="FFE599"/>
              </a:solidFill>
              <a:highlight>
                <a:srgbClr val="CC0000"/>
              </a:highlight>
            </a:endParaRPr>
          </a:p>
        </p:txBody>
      </p:sp>
      <p:sp>
        <p:nvSpPr>
          <p:cNvPr id="95" name="Google Shape;95;p17"/>
          <p:cNvSpPr txBox="1"/>
          <p:nvPr/>
        </p:nvSpPr>
        <p:spPr>
          <a:xfrm>
            <a:off x="151500" y="2593925"/>
            <a:ext cx="42012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u="sng">
                <a:solidFill>
                  <a:schemeClr val="lt1"/>
                </a:solidFill>
                <a:highlight>
                  <a:srgbClr val="0B5394"/>
                </a:highlight>
              </a:rPr>
              <a:t>I</a:t>
            </a:r>
            <a:r>
              <a:rPr b="1" lang="en" sz="1000" u="sng">
                <a:solidFill>
                  <a:schemeClr val="lt1"/>
                </a:solidFill>
                <a:highlight>
                  <a:srgbClr val="0B5394"/>
                </a:highlight>
              </a:rPr>
              <a:t>mpact Of Covid On Economic Development </a:t>
            </a:r>
            <a:endParaRPr b="1" sz="1000" u="sng">
              <a:solidFill>
                <a:schemeClr val="lt1"/>
              </a:solidFill>
              <a:highlight>
                <a:srgbClr val="0B5394"/>
              </a:highlight>
            </a:endParaRPr>
          </a:p>
          <a:p>
            <a:pPr indent="0" lvl="0" marL="0" rtl="0" algn="l">
              <a:spcBef>
                <a:spcPts val="0"/>
              </a:spcBef>
              <a:spcAft>
                <a:spcPts val="0"/>
              </a:spcAft>
              <a:buNone/>
            </a:pPr>
            <a:r>
              <a:t/>
            </a:r>
            <a:endParaRPr b="1" sz="8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34.1% loss in GDP. Largest contributing factor to the loss derived from the services sector. (IFPRI 2020)</a:t>
            </a:r>
            <a:endParaRPr sz="9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Resulted in increase in poverty </a:t>
            </a:r>
            <a:endParaRPr sz="9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GDP loss only temporary as though it fell from 442b to 438b,  as of 2021 it is 440b.</a:t>
            </a:r>
            <a:endParaRPr sz="900">
              <a:solidFill>
                <a:srgbClr val="D9EAD3"/>
              </a:solidFill>
              <a:highlight>
                <a:srgbClr val="0B5394"/>
              </a:highlight>
            </a:endParaRPr>
          </a:p>
          <a:p>
            <a:pPr indent="0" lvl="0" marL="0" rtl="0" algn="l">
              <a:spcBef>
                <a:spcPts val="0"/>
              </a:spcBef>
              <a:spcAft>
                <a:spcPts val="0"/>
              </a:spcAft>
              <a:buNone/>
            </a:pPr>
            <a:r>
              <a:t/>
            </a:r>
            <a:endParaRPr sz="900">
              <a:solidFill>
                <a:srgbClr val="D9EAD3"/>
              </a:solidFill>
              <a:highlight>
                <a:srgbClr val="0B5394"/>
              </a:highlight>
            </a:endParaRPr>
          </a:p>
          <a:p>
            <a:pPr indent="0" lvl="0" marL="0" rtl="0" algn="l">
              <a:spcBef>
                <a:spcPts val="0"/>
              </a:spcBef>
              <a:spcAft>
                <a:spcPts val="0"/>
              </a:spcAft>
              <a:buNone/>
            </a:pPr>
            <a:r>
              <a:rPr b="1" lang="en" sz="1200" u="sng">
                <a:solidFill>
                  <a:srgbClr val="FFFFFF"/>
                </a:solidFill>
                <a:highlight>
                  <a:srgbClr val="0B5394"/>
                </a:highlight>
              </a:rPr>
              <a:t>Government</a:t>
            </a:r>
            <a:r>
              <a:rPr b="1" lang="en" sz="1200" u="sng">
                <a:solidFill>
                  <a:srgbClr val="FFFFFF"/>
                </a:solidFill>
                <a:highlight>
                  <a:srgbClr val="0B5394"/>
                </a:highlight>
              </a:rPr>
              <a:t> initiatives include</a:t>
            </a:r>
            <a:r>
              <a:rPr lang="en" sz="1200">
                <a:solidFill>
                  <a:srgbClr val="D9EAD3"/>
                </a:solidFill>
                <a:highlight>
                  <a:srgbClr val="0B5394"/>
                </a:highlight>
              </a:rPr>
              <a:t> </a:t>
            </a:r>
            <a:endParaRPr sz="1200">
              <a:solidFill>
                <a:srgbClr val="D9EAD3"/>
              </a:solidFill>
              <a:highlight>
                <a:srgbClr val="0B5394"/>
              </a:highlight>
            </a:endParaRPr>
          </a:p>
          <a:p>
            <a:pPr indent="0" lvl="0" marL="0" rtl="0" algn="l">
              <a:spcBef>
                <a:spcPts val="0"/>
              </a:spcBef>
              <a:spcAft>
                <a:spcPts val="0"/>
              </a:spcAft>
              <a:buNone/>
            </a:pPr>
            <a:r>
              <a:t/>
            </a:r>
            <a:endParaRPr sz="12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National digital economy policy </a:t>
            </a:r>
            <a:endParaRPr sz="9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Nigerian tourism development master plan </a:t>
            </a:r>
            <a:endParaRPr sz="9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Postal service reform ( lloyds bank, 2023) </a:t>
            </a:r>
            <a:endParaRPr sz="900">
              <a:solidFill>
                <a:srgbClr val="D9EAD3"/>
              </a:solidFill>
              <a:highlight>
                <a:srgbClr val="0B5394"/>
              </a:highlight>
            </a:endParaRPr>
          </a:p>
          <a:p>
            <a:pPr indent="-285750" lvl="0" marL="457200" rtl="0" algn="l">
              <a:spcBef>
                <a:spcPts val="0"/>
              </a:spcBef>
              <a:spcAft>
                <a:spcPts val="0"/>
              </a:spcAft>
              <a:buClr>
                <a:srgbClr val="D9EAD3"/>
              </a:buClr>
              <a:buSzPts val="900"/>
              <a:buChar char="-"/>
            </a:pPr>
            <a:r>
              <a:rPr lang="en" sz="900">
                <a:solidFill>
                  <a:srgbClr val="D9EAD3"/>
                </a:solidFill>
                <a:highlight>
                  <a:srgbClr val="0B5394"/>
                </a:highlight>
              </a:rPr>
              <a:t>These aim to build transport, logistics, digital and internet based </a:t>
            </a:r>
            <a:r>
              <a:rPr lang="en" sz="900">
                <a:solidFill>
                  <a:srgbClr val="D9EAD3"/>
                </a:solidFill>
                <a:highlight>
                  <a:srgbClr val="0B5394"/>
                </a:highlight>
              </a:rPr>
              <a:t>infrastructure</a:t>
            </a:r>
            <a:r>
              <a:rPr lang="en" sz="900">
                <a:solidFill>
                  <a:srgbClr val="D9EAD3"/>
                </a:solidFill>
                <a:highlight>
                  <a:srgbClr val="0B5394"/>
                </a:highlight>
              </a:rPr>
              <a:t> to </a:t>
            </a:r>
            <a:r>
              <a:rPr lang="en" sz="900">
                <a:solidFill>
                  <a:srgbClr val="D9EAD3"/>
                </a:solidFill>
                <a:highlight>
                  <a:srgbClr val="0B5394"/>
                </a:highlight>
              </a:rPr>
              <a:t>keep</a:t>
            </a:r>
            <a:r>
              <a:rPr lang="en" sz="900">
                <a:solidFill>
                  <a:srgbClr val="D9EAD3"/>
                </a:solidFill>
                <a:highlight>
                  <a:srgbClr val="0B5394"/>
                </a:highlight>
              </a:rPr>
              <a:t> up with the </a:t>
            </a:r>
            <a:r>
              <a:rPr lang="en" sz="900">
                <a:solidFill>
                  <a:srgbClr val="D9EAD3"/>
                </a:solidFill>
                <a:highlight>
                  <a:srgbClr val="0B5394"/>
                </a:highlight>
              </a:rPr>
              <a:t>changing</a:t>
            </a:r>
            <a:r>
              <a:rPr lang="en" sz="900">
                <a:solidFill>
                  <a:srgbClr val="D9EAD3"/>
                </a:solidFill>
                <a:highlight>
                  <a:srgbClr val="0B5394"/>
                </a:highlight>
              </a:rPr>
              <a:t> business </a:t>
            </a:r>
            <a:r>
              <a:rPr lang="en" sz="900">
                <a:solidFill>
                  <a:srgbClr val="D9EAD3"/>
                </a:solidFill>
                <a:highlight>
                  <a:srgbClr val="0B5394"/>
                </a:highlight>
              </a:rPr>
              <a:t>environment</a:t>
            </a:r>
            <a:r>
              <a:rPr lang="en" sz="900">
                <a:solidFill>
                  <a:srgbClr val="D9EAD3"/>
                </a:solidFill>
                <a:highlight>
                  <a:srgbClr val="0B5394"/>
                </a:highlight>
              </a:rPr>
              <a:t> and for smoother running and recovery of businesses and sectors that suffered </a:t>
            </a:r>
            <a:r>
              <a:rPr lang="en" sz="900">
                <a:solidFill>
                  <a:srgbClr val="D9EAD3"/>
                </a:solidFill>
                <a:highlight>
                  <a:srgbClr val="0B5394"/>
                </a:highlight>
              </a:rPr>
              <a:t>uniquely</a:t>
            </a:r>
            <a:r>
              <a:rPr lang="en" sz="900">
                <a:solidFill>
                  <a:srgbClr val="D9EAD3"/>
                </a:solidFill>
                <a:highlight>
                  <a:srgbClr val="0B5394"/>
                </a:highlight>
              </a:rPr>
              <a:t> in this way due to covid eg the service sector including retail, entertainment and banking</a:t>
            </a:r>
            <a:endParaRPr sz="900">
              <a:solidFill>
                <a:srgbClr val="D9EAD3"/>
              </a:solidFill>
              <a:highlight>
                <a:srgbClr val="0B5394"/>
              </a:highlight>
            </a:endParaRPr>
          </a:p>
          <a:p>
            <a:pPr indent="0" lvl="0" marL="457200" rtl="0" algn="l">
              <a:spcBef>
                <a:spcPts val="0"/>
              </a:spcBef>
              <a:spcAft>
                <a:spcPts val="0"/>
              </a:spcAft>
              <a:buNone/>
            </a:pPr>
            <a:r>
              <a:t/>
            </a:r>
            <a:endParaRPr sz="600">
              <a:solidFill>
                <a:srgbClr val="D9EAD3"/>
              </a:solidFill>
              <a:highlight>
                <a:srgbClr val="0B5394"/>
              </a:highlight>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ppt_w</p:attrName>
                                        </p:attrNameLst>
                                      </p:cBhvr>
                                      <p:tavLst>
                                        <p:tav fmla="" tm="0">
                                          <p:val>
                                            <p:strVal val="0"/>
                                          </p:val>
                                        </p:tav>
                                        <p:tav fmla="" tm="100000">
                                          <p:val>
                                            <p:strVal val="#ppt_w"/>
                                          </p:val>
                                        </p:tav>
                                      </p:tavLst>
                                    </p:anim>
                                    <p:anim calcmode="lin" valueType="num">
                                      <p:cBhvr additive="base">
                                        <p:cTn dur="1000"/>
                                        <p:tgtEl>
                                          <p:spTgt spid="8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ppt_w</p:attrName>
                                        </p:attrNameLst>
                                      </p:cBhvr>
                                      <p:tavLst>
                                        <p:tav fmla="" tm="0">
                                          <p:val>
                                            <p:strVal val="0"/>
                                          </p:val>
                                        </p:tav>
                                        <p:tav fmla="" tm="100000">
                                          <p:val>
                                            <p:strVal val="#ppt_w"/>
                                          </p:val>
                                        </p:tav>
                                      </p:tavLst>
                                    </p:anim>
                                    <p:anim calcmode="lin" valueType="num">
                                      <p:cBhvr additive="base">
                                        <p:cTn dur="1000"/>
                                        <p:tgtEl>
                                          <p:spTgt spid="9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197175" y="3561150"/>
            <a:ext cx="4045200" cy="1482300"/>
          </a:xfrm>
          <a:prstGeom prst="rect">
            <a:avLst/>
          </a:prstGeom>
          <a:effectLst>
            <a:outerShdw blurRad="342900" rotWithShape="0" algn="bl" dir="5400000" dist="114300">
              <a:srgbClr val="000000"/>
            </a:outerShdw>
          </a:effectLst>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220">
                <a:solidFill>
                  <a:srgbClr val="FFFF00"/>
                </a:solidFill>
                <a:highlight>
                  <a:srgbClr val="6AA84F"/>
                </a:highlight>
                <a:latin typeface="Montserrat"/>
                <a:ea typeface="Montserrat"/>
                <a:cs typeface="Montserrat"/>
                <a:sym typeface="Montserrat"/>
              </a:rPr>
              <a:t>Lewis Turning Point And Rostow's Model Analysis  </a:t>
            </a:r>
            <a:endParaRPr b="1" sz="3220">
              <a:solidFill>
                <a:srgbClr val="FFFF00"/>
              </a:solidFill>
              <a:highlight>
                <a:srgbClr val="6AA84F"/>
              </a:highlight>
              <a:latin typeface="Montserrat"/>
              <a:ea typeface="Montserrat"/>
              <a:cs typeface="Montserrat"/>
              <a:sym typeface="Montserrat"/>
            </a:endParaRPr>
          </a:p>
        </p:txBody>
      </p:sp>
      <p:sp>
        <p:nvSpPr>
          <p:cNvPr id="101" name="Google Shape;101;p18"/>
          <p:cNvSpPr txBox="1"/>
          <p:nvPr>
            <p:ph idx="1" type="subTitle"/>
          </p:nvPr>
        </p:nvSpPr>
        <p:spPr>
          <a:xfrm>
            <a:off x="4544950" y="40975"/>
            <a:ext cx="4128600" cy="4404900"/>
          </a:xfrm>
          <a:prstGeom prst="rect">
            <a:avLst/>
          </a:prstGeom>
        </p:spPr>
        <p:txBody>
          <a:bodyPr anchorCtr="0" anchor="t" bIns="91425" lIns="91425" spcFirstLastPara="1" rIns="91425" wrap="square" tIns="91425">
            <a:spAutoFit/>
          </a:bodyPr>
          <a:lstStyle/>
          <a:p>
            <a:pPr indent="0" lvl="0" marL="0" rtl="0" algn="l">
              <a:lnSpc>
                <a:spcPct val="105000"/>
              </a:lnSpc>
              <a:spcBef>
                <a:spcPts val="100"/>
              </a:spcBef>
              <a:spcAft>
                <a:spcPts val="0"/>
              </a:spcAft>
              <a:buNone/>
            </a:pPr>
            <a:r>
              <a:rPr b="1" lang="en" sz="800">
                <a:solidFill>
                  <a:schemeClr val="dk1"/>
                </a:solidFill>
                <a:latin typeface="Roboto Serif"/>
                <a:ea typeface="Roboto Serif"/>
                <a:cs typeface="Roboto Serif"/>
                <a:sym typeface="Roboto Serif"/>
              </a:rPr>
              <a:t>Lewes Turning Point Analysis </a:t>
            </a:r>
            <a:endParaRPr b="1" sz="800">
              <a:solidFill>
                <a:schemeClr val="dk1"/>
              </a:solidFill>
              <a:latin typeface="Roboto Serif"/>
              <a:ea typeface="Roboto Serif"/>
              <a:cs typeface="Roboto Serif"/>
              <a:sym typeface="Roboto Serif"/>
            </a:endParaRPr>
          </a:p>
          <a:p>
            <a:pPr indent="0" lvl="0" marL="0" rtl="0" algn="l">
              <a:lnSpc>
                <a:spcPct val="105000"/>
              </a:lnSpc>
              <a:spcBef>
                <a:spcPts val="100"/>
              </a:spcBef>
              <a:spcAft>
                <a:spcPts val="0"/>
              </a:spcAft>
              <a:buNone/>
            </a:pPr>
            <a:r>
              <a:t/>
            </a:r>
            <a:endParaRPr b="1" sz="800">
              <a:solidFill>
                <a:schemeClr val="dk1"/>
              </a:solidFill>
              <a:latin typeface="Roboto Serif"/>
              <a:ea typeface="Roboto Serif"/>
              <a:cs typeface="Roboto Serif"/>
              <a:sym typeface="Roboto Serif"/>
            </a:endParaRPr>
          </a:p>
          <a:p>
            <a:pPr indent="-279400" lvl="0" marL="457200" rtl="0" algn="l">
              <a:lnSpc>
                <a:spcPct val="105000"/>
              </a:lnSpc>
              <a:spcBef>
                <a:spcPts val="100"/>
              </a:spcBef>
              <a:spcAft>
                <a:spcPts val="0"/>
              </a:spcAft>
              <a:buClr>
                <a:schemeClr val="dk1"/>
              </a:buClr>
              <a:buSzPts val="800"/>
              <a:buChar char="-"/>
            </a:pPr>
            <a:r>
              <a:rPr lang="en" sz="800">
                <a:solidFill>
                  <a:schemeClr val="dk1"/>
                </a:solidFill>
              </a:rPr>
              <a:t>Agriculture contributes 23% to GDP in 2021 while Manufacturing / Industry contributed only 15% (World Bank, 2021).</a:t>
            </a:r>
            <a:endParaRPr sz="800">
              <a:solidFill>
                <a:schemeClr val="dk1"/>
              </a:solidFill>
            </a:endParaRPr>
          </a:p>
          <a:p>
            <a:pPr indent="0" lvl="0" marL="0" rtl="0" algn="l">
              <a:lnSpc>
                <a:spcPct val="105000"/>
              </a:lnSpc>
              <a:spcBef>
                <a:spcPts val="100"/>
              </a:spcBef>
              <a:spcAft>
                <a:spcPts val="0"/>
              </a:spcAft>
              <a:buNone/>
            </a:pPr>
            <a:r>
              <a:t/>
            </a:r>
            <a:endParaRPr sz="800">
              <a:solidFill>
                <a:schemeClr val="dk1"/>
              </a:solidFill>
            </a:endParaRPr>
          </a:p>
          <a:p>
            <a:pPr indent="-279400" lvl="0" marL="457200" rtl="0" algn="l">
              <a:lnSpc>
                <a:spcPct val="105000"/>
              </a:lnSpc>
              <a:spcBef>
                <a:spcPts val="100"/>
              </a:spcBef>
              <a:spcAft>
                <a:spcPts val="0"/>
              </a:spcAft>
              <a:buClr>
                <a:schemeClr val="dk1"/>
              </a:buClr>
              <a:buSzPts val="800"/>
              <a:buChar char="-"/>
            </a:pPr>
            <a:r>
              <a:rPr lang="en" sz="800">
                <a:solidFill>
                  <a:schemeClr val="dk1"/>
                </a:solidFill>
              </a:rPr>
              <a:t>For a country to reach lewes turning point they must show a move away from being a dominantly agricultural society. According to this, Nigeria does not look to be reaching the lewes turning point. </a:t>
            </a:r>
            <a:endParaRPr sz="800">
              <a:solidFill>
                <a:schemeClr val="dk1"/>
              </a:solidFill>
            </a:endParaRPr>
          </a:p>
          <a:p>
            <a:pPr indent="0" lvl="0" marL="457200" rtl="0" algn="l">
              <a:lnSpc>
                <a:spcPct val="105000"/>
              </a:lnSpc>
              <a:spcBef>
                <a:spcPts val="100"/>
              </a:spcBef>
              <a:spcAft>
                <a:spcPts val="0"/>
              </a:spcAft>
              <a:buNone/>
            </a:pPr>
            <a:r>
              <a:t/>
            </a:r>
            <a:endParaRPr sz="800">
              <a:solidFill>
                <a:schemeClr val="dk1"/>
              </a:solidFill>
            </a:endParaRPr>
          </a:p>
          <a:p>
            <a:pPr indent="-279400" lvl="0" marL="457200" rtl="0" algn="l">
              <a:lnSpc>
                <a:spcPct val="105000"/>
              </a:lnSpc>
              <a:spcBef>
                <a:spcPts val="100"/>
              </a:spcBef>
              <a:spcAft>
                <a:spcPts val="0"/>
              </a:spcAft>
              <a:buClr>
                <a:schemeClr val="dk1"/>
              </a:buClr>
              <a:buSzPts val="800"/>
              <a:buChar char="-"/>
            </a:pPr>
            <a:r>
              <a:rPr lang="en" sz="800">
                <a:solidFill>
                  <a:schemeClr val="dk1"/>
                </a:solidFill>
              </a:rPr>
              <a:t>This is because,while the country is receiving Investment from the world bank towards diversifying its economy(World Bank, 2021), serious challenges remain to  becoming more industrial; human capital, energy and poor infrastructure - transport. Poor institutions ; education. Additionally, it is feared that the population is growing at a faster pace than the economic capacity.</a:t>
            </a:r>
            <a:endParaRPr sz="800">
              <a:solidFill>
                <a:schemeClr val="dk1"/>
              </a:solidFill>
            </a:endParaRPr>
          </a:p>
          <a:p>
            <a:pPr indent="0" lvl="0" marL="457200" rtl="0" algn="l">
              <a:lnSpc>
                <a:spcPct val="105000"/>
              </a:lnSpc>
              <a:spcBef>
                <a:spcPts val="100"/>
              </a:spcBef>
              <a:spcAft>
                <a:spcPts val="0"/>
              </a:spcAft>
              <a:buNone/>
            </a:pPr>
            <a:r>
              <a:t/>
            </a:r>
            <a:endParaRPr sz="800">
              <a:solidFill>
                <a:schemeClr val="dk1"/>
              </a:solidFill>
            </a:endParaRPr>
          </a:p>
          <a:p>
            <a:pPr indent="-279400" lvl="0" marL="457200" rtl="0" algn="l">
              <a:lnSpc>
                <a:spcPct val="105000"/>
              </a:lnSpc>
              <a:spcBef>
                <a:spcPts val="100"/>
              </a:spcBef>
              <a:spcAft>
                <a:spcPts val="0"/>
              </a:spcAft>
              <a:buClr>
                <a:schemeClr val="dk1"/>
              </a:buClr>
              <a:buSzPts val="800"/>
              <a:buChar char="-"/>
            </a:pPr>
            <a:r>
              <a:rPr b="1" lang="en" sz="800">
                <a:solidFill>
                  <a:schemeClr val="dk1"/>
                </a:solidFill>
              </a:rPr>
              <a:t>Criticism of this analysis </a:t>
            </a:r>
            <a:r>
              <a:rPr lang="en" sz="800">
                <a:solidFill>
                  <a:schemeClr val="dk1"/>
                </a:solidFill>
              </a:rPr>
              <a:t>is that Nigeria’s wealth leaves in form of ‘capital flight’. Capital flight effect on lewes turning point </a:t>
            </a:r>
            <a:endParaRPr sz="800">
              <a:solidFill>
                <a:schemeClr val="dk1"/>
              </a:solidFill>
            </a:endParaRPr>
          </a:p>
          <a:p>
            <a:pPr indent="-279400" lvl="0" marL="457200" rtl="0" algn="l">
              <a:lnSpc>
                <a:spcPct val="105000"/>
              </a:lnSpc>
              <a:spcBef>
                <a:spcPts val="0"/>
              </a:spcBef>
              <a:spcAft>
                <a:spcPts val="0"/>
              </a:spcAft>
              <a:buClr>
                <a:schemeClr val="dk1"/>
              </a:buClr>
              <a:buSzPts val="800"/>
              <a:buChar char="-"/>
            </a:pPr>
            <a:r>
              <a:rPr lang="en" sz="800">
                <a:solidFill>
                  <a:schemeClr val="dk1"/>
                </a:solidFill>
              </a:rPr>
              <a:t>Historically and current wealth generated, particularly from its</a:t>
            </a:r>
            <a:r>
              <a:rPr b="1" lang="en" sz="800">
                <a:solidFill>
                  <a:schemeClr val="dk1"/>
                </a:solidFill>
              </a:rPr>
              <a:t> petroleum and natural gas industries</a:t>
            </a:r>
            <a:r>
              <a:rPr lang="en" sz="800">
                <a:solidFill>
                  <a:schemeClr val="dk1"/>
                </a:solidFill>
              </a:rPr>
              <a:t> and additionally, labour in form of ‘brain drain’. </a:t>
            </a:r>
            <a:endParaRPr sz="800">
              <a:solidFill>
                <a:schemeClr val="dk1"/>
              </a:solidFill>
            </a:endParaRPr>
          </a:p>
          <a:p>
            <a:pPr indent="0" lvl="0" marL="0" rtl="0" algn="l">
              <a:lnSpc>
                <a:spcPct val="105000"/>
              </a:lnSpc>
              <a:spcBef>
                <a:spcPts val="100"/>
              </a:spcBef>
              <a:spcAft>
                <a:spcPts val="0"/>
              </a:spcAft>
              <a:buNone/>
            </a:pPr>
            <a:r>
              <a:t/>
            </a:r>
            <a:endParaRPr sz="800">
              <a:solidFill>
                <a:schemeClr val="dk1"/>
              </a:solidFill>
            </a:endParaRPr>
          </a:p>
          <a:p>
            <a:pPr indent="0" lvl="0" marL="0" rtl="0" algn="l">
              <a:lnSpc>
                <a:spcPct val="105000"/>
              </a:lnSpc>
              <a:spcBef>
                <a:spcPts val="100"/>
              </a:spcBef>
              <a:spcAft>
                <a:spcPts val="0"/>
              </a:spcAft>
              <a:buNone/>
            </a:pPr>
            <a:r>
              <a:rPr b="1" lang="en" sz="800">
                <a:solidFill>
                  <a:schemeClr val="dk1"/>
                </a:solidFill>
                <a:latin typeface="Roboto Serif"/>
                <a:ea typeface="Roboto Serif"/>
                <a:cs typeface="Roboto Serif"/>
                <a:sym typeface="Roboto Serif"/>
              </a:rPr>
              <a:t>Rostow’s growth model analysis </a:t>
            </a:r>
            <a:endParaRPr b="1" sz="800">
              <a:solidFill>
                <a:schemeClr val="dk1"/>
              </a:solidFill>
              <a:latin typeface="Roboto Serif"/>
              <a:ea typeface="Roboto Serif"/>
              <a:cs typeface="Roboto Serif"/>
              <a:sym typeface="Roboto Serif"/>
            </a:endParaRPr>
          </a:p>
          <a:p>
            <a:pPr indent="0" lvl="0" marL="0" rtl="0" algn="l">
              <a:lnSpc>
                <a:spcPct val="105000"/>
              </a:lnSpc>
              <a:spcBef>
                <a:spcPts val="100"/>
              </a:spcBef>
              <a:spcAft>
                <a:spcPts val="0"/>
              </a:spcAft>
              <a:buNone/>
            </a:pPr>
            <a:r>
              <a:t/>
            </a:r>
            <a:endParaRPr b="1" sz="800">
              <a:solidFill>
                <a:schemeClr val="dk1"/>
              </a:solidFill>
              <a:latin typeface="Roboto Serif"/>
              <a:ea typeface="Roboto Serif"/>
              <a:cs typeface="Roboto Serif"/>
              <a:sym typeface="Roboto Serif"/>
            </a:endParaRPr>
          </a:p>
          <a:p>
            <a:pPr indent="-279400" lvl="0" marL="457200" rtl="0" algn="l">
              <a:lnSpc>
                <a:spcPct val="105000"/>
              </a:lnSpc>
              <a:spcBef>
                <a:spcPts val="100"/>
              </a:spcBef>
              <a:spcAft>
                <a:spcPts val="0"/>
              </a:spcAft>
              <a:buClr>
                <a:schemeClr val="dk1"/>
              </a:buClr>
              <a:buSzPts val="800"/>
              <a:buChar char="-"/>
            </a:pPr>
            <a:r>
              <a:rPr lang="en" sz="800">
                <a:solidFill>
                  <a:schemeClr val="dk1"/>
                </a:solidFill>
              </a:rPr>
              <a:t>Argued to be IN take off stage as of right now due to diversification in the form of digitisation (Punch news, 2022).</a:t>
            </a:r>
            <a:endParaRPr sz="800">
              <a:solidFill>
                <a:schemeClr val="dk1"/>
              </a:solidFill>
            </a:endParaRPr>
          </a:p>
          <a:p>
            <a:pPr indent="0" lvl="0" marL="457200" rtl="0" algn="l">
              <a:lnSpc>
                <a:spcPct val="105000"/>
              </a:lnSpc>
              <a:spcBef>
                <a:spcPts val="100"/>
              </a:spcBef>
              <a:spcAft>
                <a:spcPts val="0"/>
              </a:spcAft>
              <a:buNone/>
            </a:pPr>
            <a:r>
              <a:t/>
            </a:r>
            <a:endParaRPr sz="800">
              <a:solidFill>
                <a:schemeClr val="dk1"/>
              </a:solidFill>
            </a:endParaRPr>
          </a:p>
          <a:p>
            <a:pPr indent="-279400" lvl="0" marL="457200" rtl="0" algn="l">
              <a:lnSpc>
                <a:spcPct val="105000"/>
              </a:lnSpc>
              <a:spcBef>
                <a:spcPts val="100"/>
              </a:spcBef>
              <a:spcAft>
                <a:spcPts val="0"/>
              </a:spcAft>
              <a:buClr>
                <a:schemeClr val="dk1"/>
              </a:buClr>
              <a:buSzPts val="800"/>
              <a:buChar char="-"/>
            </a:pPr>
            <a:r>
              <a:rPr lang="en" sz="800">
                <a:solidFill>
                  <a:schemeClr val="dk1"/>
                </a:solidFill>
              </a:rPr>
              <a:t>however , is not too closely replicated because has elements of eg, subsistence farming </a:t>
            </a:r>
            <a:endParaRPr sz="800">
              <a:solidFill>
                <a:schemeClr val="dk1"/>
              </a:solidFill>
            </a:endParaRPr>
          </a:p>
          <a:p>
            <a:pPr indent="0" lvl="0" marL="0" rtl="0" algn="l">
              <a:lnSpc>
                <a:spcPct val="105000"/>
              </a:lnSpc>
              <a:spcBef>
                <a:spcPts val="100"/>
              </a:spcBef>
              <a:spcAft>
                <a:spcPts val="0"/>
              </a:spcAft>
              <a:buNone/>
            </a:pPr>
            <a:r>
              <a:t/>
            </a:r>
            <a:endParaRPr b="1" sz="800">
              <a:solidFill>
                <a:schemeClr val="dk1"/>
              </a:solidFill>
              <a:latin typeface="Roboto Serif"/>
              <a:ea typeface="Roboto Serif"/>
              <a:cs typeface="Roboto Serif"/>
              <a:sym typeface="Roboto Serif"/>
            </a:endParaRPr>
          </a:p>
          <a:p>
            <a:pPr indent="0" lvl="0" marL="0" rtl="0" algn="l">
              <a:lnSpc>
                <a:spcPct val="105000"/>
              </a:lnSpc>
              <a:spcBef>
                <a:spcPts val="100"/>
              </a:spcBef>
              <a:spcAft>
                <a:spcPts val="0"/>
              </a:spcAft>
              <a:buNone/>
            </a:pPr>
            <a:r>
              <a:t/>
            </a:r>
            <a:endParaRPr b="1" sz="800">
              <a:solidFill>
                <a:schemeClr val="dk1"/>
              </a:solidFill>
              <a:latin typeface="Roboto Serif"/>
              <a:ea typeface="Roboto Serif"/>
              <a:cs typeface="Roboto Serif"/>
              <a:sym typeface="Roboto Serif"/>
            </a:endParaRPr>
          </a:p>
          <a:p>
            <a:pPr indent="0" lvl="0" marL="0" rtl="0" algn="ctr">
              <a:lnSpc>
                <a:spcPct val="105000"/>
              </a:lnSpc>
              <a:spcBef>
                <a:spcPts val="100"/>
              </a:spcBef>
              <a:spcAft>
                <a:spcPts val="100"/>
              </a:spcAft>
              <a:buNone/>
            </a:pPr>
            <a:r>
              <a:t/>
            </a:r>
            <a:endParaRPr sz="800"/>
          </a:p>
        </p:txBody>
      </p:sp>
      <p:pic>
        <p:nvPicPr>
          <p:cNvPr id="102" name="Google Shape;102;p18"/>
          <p:cNvPicPr preferRelativeResize="0"/>
          <p:nvPr>
            <p:ph idx="2" type="body"/>
          </p:nvPr>
        </p:nvPicPr>
        <p:blipFill rotWithShape="1">
          <a:blip r:embed="rId4">
            <a:alphaModFix amt="25000"/>
          </a:blip>
          <a:srcRect b="0" l="0" r="0" t="0"/>
          <a:stretch/>
        </p:blipFill>
        <p:spPr>
          <a:xfrm>
            <a:off x="6672304" y="3561151"/>
            <a:ext cx="2471700" cy="15864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0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highlight>
                  <a:srgbClr val="741B47"/>
                </a:highlight>
                <a:latin typeface="Bree Serif"/>
                <a:ea typeface="Bree Serif"/>
                <a:cs typeface="Bree Serif"/>
                <a:sym typeface="Bree Serif"/>
              </a:rPr>
              <a:t>Human </a:t>
            </a:r>
            <a:r>
              <a:rPr lang="en">
                <a:solidFill>
                  <a:srgbClr val="FFFFFF"/>
                </a:solidFill>
                <a:highlight>
                  <a:srgbClr val="741B47"/>
                </a:highlight>
                <a:latin typeface="Bree Serif"/>
                <a:ea typeface="Bree Serif"/>
                <a:cs typeface="Bree Serif"/>
                <a:sym typeface="Bree Serif"/>
              </a:rPr>
              <a:t>trafficking</a:t>
            </a:r>
            <a:r>
              <a:rPr lang="en">
                <a:solidFill>
                  <a:srgbClr val="FFFFFF"/>
                </a:solidFill>
                <a:highlight>
                  <a:srgbClr val="741B47"/>
                </a:highlight>
                <a:latin typeface="Bree Serif"/>
                <a:ea typeface="Bree Serif"/>
                <a:cs typeface="Bree Serif"/>
                <a:sym typeface="Bree Serif"/>
              </a:rPr>
              <a:t> </a:t>
            </a:r>
            <a:r>
              <a:rPr lang="en">
                <a:solidFill>
                  <a:srgbClr val="FFFFFF"/>
                </a:solidFill>
                <a:highlight>
                  <a:srgbClr val="741B47"/>
                </a:highlight>
                <a:latin typeface="Bree Serif"/>
                <a:ea typeface="Bree Serif"/>
                <a:cs typeface="Bree Serif"/>
                <a:sym typeface="Bree Serif"/>
              </a:rPr>
              <a:t>in Nigeria - a gendered issue </a:t>
            </a:r>
            <a:endParaRPr>
              <a:solidFill>
                <a:srgbClr val="FFFFFF"/>
              </a:solidFill>
              <a:highlight>
                <a:srgbClr val="741B47"/>
              </a:highlight>
              <a:latin typeface="Bree Serif"/>
              <a:ea typeface="Bree Serif"/>
              <a:cs typeface="Bree Serif"/>
              <a:sym typeface="Bree Serif"/>
            </a:endParaRPr>
          </a:p>
        </p:txBody>
      </p:sp>
      <p:sp>
        <p:nvSpPr>
          <p:cNvPr id="108" name="Google Shape;108;p19"/>
          <p:cNvSpPr txBox="1"/>
          <p:nvPr>
            <p:ph idx="1" type="body"/>
          </p:nvPr>
        </p:nvSpPr>
        <p:spPr>
          <a:xfrm>
            <a:off x="228150" y="1183650"/>
            <a:ext cx="8767200" cy="3774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100000"/>
              <a:buFont typeface="Arial"/>
              <a:buNone/>
            </a:pPr>
            <a:r>
              <a:rPr lang="en" sz="1100">
                <a:solidFill>
                  <a:srgbClr val="3B2732"/>
                </a:solidFill>
              </a:rPr>
              <a:t>Human trafficking in this context refers specifically to sex slavery, forced prostitution and forced impregnation for commercial purposes. Focus will be given to forced impregnation. </a:t>
            </a:r>
            <a:endParaRPr sz="1100">
              <a:solidFill>
                <a:srgbClr val="3B2732"/>
              </a:solidFill>
            </a:endParaRPr>
          </a:p>
          <a:p>
            <a:pPr indent="-287972" lvl="0" marL="457200" rtl="0" algn="l">
              <a:spcBef>
                <a:spcPts val="1200"/>
              </a:spcBef>
              <a:spcAft>
                <a:spcPts val="0"/>
              </a:spcAft>
              <a:buClr>
                <a:srgbClr val="3B2732"/>
              </a:buClr>
              <a:buSzPct val="100000"/>
              <a:buChar char="+"/>
            </a:pPr>
            <a:r>
              <a:rPr lang="en" sz="1100">
                <a:solidFill>
                  <a:srgbClr val="3B2732"/>
                </a:solidFill>
              </a:rPr>
              <a:t>This happens due to sociocultural stigma of childlessness due to marriage being a strong institution in the country. Additionally, adoption is a stigmatised and long winded process inaccessible to the poor thus this becomes a viable option.(Okoli, Eze, 2021)</a:t>
            </a:r>
            <a:endParaRPr sz="1100">
              <a:solidFill>
                <a:srgbClr val="3B2732"/>
              </a:solidFill>
            </a:endParaRPr>
          </a:p>
          <a:p>
            <a:pPr indent="-287972" lvl="0" marL="457200" rtl="0" algn="l">
              <a:spcBef>
                <a:spcPts val="0"/>
              </a:spcBef>
              <a:spcAft>
                <a:spcPts val="0"/>
              </a:spcAft>
              <a:buClr>
                <a:srgbClr val="3B2732"/>
              </a:buClr>
              <a:buSzPct val="100000"/>
              <a:buChar char="+"/>
            </a:pPr>
            <a:r>
              <a:rPr lang="en" sz="1100">
                <a:solidFill>
                  <a:srgbClr val="3B2732"/>
                </a:solidFill>
              </a:rPr>
              <a:t>Here, women are kept against their will, in most cases kidnapped and repeatedly raped for the purpose of impregnation and ultimately selling the children. This happens in places disguised as orphanages, religious institutions etc. While this forced surrogacy is the focus, there occurs a mix of sex slavery, forced prostitution, and domestic labour, involving the children and women as products. (Human Rights Pulse, 2021)</a:t>
            </a:r>
            <a:endParaRPr sz="1100">
              <a:solidFill>
                <a:srgbClr val="3B2732"/>
              </a:solidFill>
            </a:endParaRPr>
          </a:p>
          <a:p>
            <a:pPr indent="0" lvl="0" marL="0" rtl="0" algn="l">
              <a:spcBef>
                <a:spcPts val="1200"/>
              </a:spcBef>
              <a:spcAft>
                <a:spcPts val="0"/>
              </a:spcAft>
              <a:buNone/>
            </a:pPr>
            <a:r>
              <a:rPr b="1" lang="en" sz="1100">
                <a:solidFill>
                  <a:srgbClr val="3B2732"/>
                </a:solidFill>
              </a:rPr>
              <a:t>Determining the gendered nature of this issue</a:t>
            </a:r>
            <a:endParaRPr sz="1100">
              <a:solidFill>
                <a:srgbClr val="3B2732"/>
              </a:solidFill>
            </a:endParaRPr>
          </a:p>
          <a:p>
            <a:pPr indent="-287972" lvl="0" marL="457200" rtl="0" algn="l">
              <a:spcBef>
                <a:spcPts val="1200"/>
              </a:spcBef>
              <a:spcAft>
                <a:spcPts val="0"/>
              </a:spcAft>
              <a:buClr>
                <a:srgbClr val="3B2732"/>
              </a:buClr>
              <a:buSzPct val="100000"/>
              <a:buChar char="-"/>
            </a:pPr>
            <a:r>
              <a:rPr lang="en" sz="1100">
                <a:solidFill>
                  <a:srgbClr val="3B2732"/>
                </a:solidFill>
              </a:rPr>
              <a:t>79% of victims of human trafficking globally are women and girls. In addition, this industry makes $150billion annually, forming  a lucrative underground economy.</a:t>
            </a:r>
            <a:endParaRPr sz="1100">
              <a:solidFill>
                <a:srgbClr val="3B2732"/>
              </a:solidFill>
            </a:endParaRPr>
          </a:p>
          <a:p>
            <a:pPr indent="-287972" lvl="0" marL="457200" rtl="0" algn="l">
              <a:spcBef>
                <a:spcPts val="0"/>
              </a:spcBef>
              <a:spcAft>
                <a:spcPts val="0"/>
              </a:spcAft>
              <a:buClr>
                <a:srgbClr val="3B2732"/>
              </a:buClr>
              <a:buSzPct val="100000"/>
              <a:buChar char="-"/>
            </a:pPr>
            <a:r>
              <a:rPr lang="en" sz="1100">
                <a:solidFill>
                  <a:srgbClr val="3B2732"/>
                </a:solidFill>
              </a:rPr>
              <a:t>Nigeria ranked 32nd out of 167 with a high number of enslaved - 1,386000. While 61% occurs within the borders, 39% of victims are smuggled across borders with high numbers crossing the ‘deadly’ mediterranean to Europe. Additionally the UAE receives a high number of trafficked nigerian women and girls, having the highest number of rescued nigerians in 2020 (‘Nigeria: Human Trafficking Factsheet’, 2022)</a:t>
            </a:r>
            <a:endParaRPr sz="1100">
              <a:solidFill>
                <a:srgbClr val="3B2732"/>
              </a:solidFill>
            </a:endParaRPr>
          </a:p>
          <a:p>
            <a:pPr indent="0" lvl="0" marL="0" rtl="0" algn="l">
              <a:spcBef>
                <a:spcPts val="1200"/>
              </a:spcBef>
              <a:spcAft>
                <a:spcPts val="0"/>
              </a:spcAft>
              <a:buNone/>
            </a:pPr>
            <a:r>
              <a:rPr b="1" lang="en" sz="1100">
                <a:solidFill>
                  <a:srgbClr val="3B2732"/>
                </a:solidFill>
              </a:rPr>
              <a:t>A bubbling issue </a:t>
            </a:r>
            <a:endParaRPr b="1" sz="1100">
              <a:solidFill>
                <a:srgbClr val="3B2732"/>
              </a:solidFill>
            </a:endParaRPr>
          </a:p>
          <a:p>
            <a:pPr indent="0" lvl="0" marL="0" rtl="0" algn="l">
              <a:spcBef>
                <a:spcPts val="1200"/>
              </a:spcBef>
              <a:spcAft>
                <a:spcPts val="0"/>
              </a:spcAft>
              <a:buNone/>
            </a:pPr>
            <a:r>
              <a:rPr lang="en" sz="1100">
                <a:solidFill>
                  <a:srgbClr val="3B2732"/>
                </a:solidFill>
              </a:rPr>
              <a:t> Poverty is the highest driving factor of human trafficking. Additionally there is climate change, insecurity and corruption. Particularly rampant is the widespread gendered violence that makes even the transport systems unsafe </a:t>
            </a:r>
            <a:endParaRPr sz="1100">
              <a:solidFill>
                <a:srgbClr val="3B2732"/>
              </a:solidFill>
            </a:endParaRPr>
          </a:p>
          <a:p>
            <a:pPr indent="0" lvl="0" marL="0" rtl="0" algn="l">
              <a:spcBef>
                <a:spcPts val="1200"/>
              </a:spcBef>
              <a:spcAft>
                <a:spcPts val="0"/>
              </a:spcAft>
              <a:buClr>
                <a:schemeClr val="dk1"/>
              </a:buClr>
              <a:buSzPct val="100000"/>
              <a:buFont typeface="Arial"/>
              <a:buNone/>
            </a:pPr>
            <a:r>
              <a:t/>
            </a:r>
            <a:endParaRPr sz="1100"/>
          </a:p>
          <a:p>
            <a:pPr indent="0" lvl="0" marL="457200" rtl="0" algn="l">
              <a:spcBef>
                <a:spcPts val="1200"/>
              </a:spcBef>
              <a:spcAft>
                <a:spcPts val="120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highlight>
                  <a:srgbClr val="C27BA0"/>
                </a:highlight>
                <a:latin typeface="Bree Serif"/>
                <a:ea typeface="Bree Serif"/>
                <a:cs typeface="Bree Serif"/>
                <a:sym typeface="Bree Serif"/>
              </a:rPr>
              <a:t>Human Trafficking In Nigeria</a:t>
            </a:r>
            <a:r>
              <a:rPr lang="en">
                <a:solidFill>
                  <a:srgbClr val="FFFF00"/>
                </a:solidFill>
                <a:highlight>
                  <a:srgbClr val="C27BA0"/>
                </a:highlight>
                <a:latin typeface="Bree Serif"/>
                <a:ea typeface="Bree Serif"/>
                <a:cs typeface="Bree Serif"/>
                <a:sym typeface="Bree Serif"/>
              </a:rPr>
              <a:t>-</a:t>
            </a:r>
            <a:r>
              <a:rPr lang="en">
                <a:solidFill>
                  <a:srgbClr val="FFFF00"/>
                </a:solidFill>
                <a:highlight>
                  <a:srgbClr val="C27BA0"/>
                </a:highlight>
                <a:latin typeface="Bree Serif"/>
                <a:ea typeface="Bree Serif"/>
                <a:cs typeface="Bree Serif"/>
                <a:sym typeface="Bree Serif"/>
              </a:rPr>
              <a:t>  SDG’s 5 And 4</a:t>
            </a:r>
            <a:r>
              <a:rPr lang="en">
                <a:solidFill>
                  <a:srgbClr val="FFFF00"/>
                </a:solidFill>
                <a:highlight>
                  <a:srgbClr val="C27BA0"/>
                </a:highlight>
                <a:latin typeface="Bree Serif"/>
                <a:ea typeface="Bree Serif"/>
                <a:cs typeface="Bree Serif"/>
                <a:sym typeface="Bree Serif"/>
              </a:rPr>
              <a:t>-</a:t>
            </a:r>
            <a:r>
              <a:rPr lang="en">
                <a:solidFill>
                  <a:srgbClr val="FFFF00"/>
                </a:solidFill>
                <a:highlight>
                  <a:srgbClr val="C27BA0"/>
                </a:highlight>
                <a:latin typeface="Bree Serif"/>
                <a:ea typeface="Bree Serif"/>
                <a:cs typeface="Bree Serif"/>
                <a:sym typeface="Bree Serif"/>
              </a:rPr>
              <a:t> Gender Equality, Quality Education</a:t>
            </a:r>
            <a:r>
              <a:rPr lang="en">
                <a:solidFill>
                  <a:srgbClr val="FFFF00"/>
                </a:solidFill>
                <a:highlight>
                  <a:srgbClr val="93C47D"/>
                </a:highlight>
                <a:latin typeface="Bree Serif"/>
                <a:ea typeface="Bree Serif"/>
                <a:cs typeface="Bree Serif"/>
                <a:sym typeface="Bree Serif"/>
              </a:rPr>
              <a:t>  </a:t>
            </a:r>
            <a:endParaRPr>
              <a:solidFill>
                <a:srgbClr val="FFFF00"/>
              </a:solidFill>
              <a:highlight>
                <a:srgbClr val="93C47D"/>
              </a:highlight>
              <a:latin typeface="Bree Serif"/>
              <a:ea typeface="Bree Serif"/>
              <a:cs typeface="Bree Serif"/>
              <a:sym typeface="Bree Serif"/>
            </a:endParaRPr>
          </a:p>
        </p:txBody>
      </p:sp>
      <p:sp>
        <p:nvSpPr>
          <p:cNvPr id="114" name="Google Shape;114;p20"/>
          <p:cNvSpPr txBox="1"/>
          <p:nvPr>
            <p:ph idx="1" type="body"/>
          </p:nvPr>
        </p:nvSpPr>
        <p:spPr>
          <a:xfrm>
            <a:off x="311700" y="1524125"/>
            <a:ext cx="8449800" cy="3199800"/>
          </a:xfrm>
          <a:prstGeom prst="rect">
            <a:avLst/>
          </a:prstGeom>
        </p:spPr>
        <p:txBody>
          <a:bodyPr anchorCtr="0" anchor="t" bIns="91425" lIns="91425" spcFirstLastPara="1" rIns="91425" wrap="square" tIns="91425">
            <a:normAutofit fontScale="77500" lnSpcReduction="20000"/>
          </a:bodyPr>
          <a:lstStyle/>
          <a:p>
            <a:pPr indent="-285932" lvl="0" marL="457200" rtl="0" algn="l">
              <a:lnSpc>
                <a:spcPct val="105000"/>
              </a:lnSpc>
              <a:spcBef>
                <a:spcPts val="0"/>
              </a:spcBef>
              <a:spcAft>
                <a:spcPts val="0"/>
              </a:spcAft>
              <a:buSzPct val="100000"/>
              <a:buChar char="-"/>
            </a:pPr>
            <a:r>
              <a:rPr b="1" lang="en" sz="1165"/>
              <a:t>Gender equality- </a:t>
            </a:r>
            <a:r>
              <a:rPr lang="en" sz="1165"/>
              <a:t>Gender equality cannot be acheived until this is seriously </a:t>
            </a:r>
            <a:r>
              <a:rPr lang="en" sz="1165"/>
              <a:t>addressed. Women and girls, particularly of the 49% living in extreme poverty, face constant threat of human trafficking. This pervades every aspect of life , such as public transportation. They are unable to act with agency and/ or amartya sen’s freedom to choose.</a:t>
            </a:r>
            <a:endParaRPr sz="1165"/>
          </a:p>
          <a:p>
            <a:pPr indent="0" lvl="0" marL="457200" rtl="0" algn="l">
              <a:lnSpc>
                <a:spcPct val="105000"/>
              </a:lnSpc>
              <a:spcBef>
                <a:spcPts val="1200"/>
              </a:spcBef>
              <a:spcAft>
                <a:spcPts val="0"/>
              </a:spcAft>
              <a:buNone/>
            </a:pPr>
            <a:r>
              <a:t/>
            </a:r>
            <a:endParaRPr sz="1165"/>
          </a:p>
          <a:p>
            <a:pPr indent="-285932" lvl="0" marL="457200" rtl="0" algn="l">
              <a:lnSpc>
                <a:spcPct val="105000"/>
              </a:lnSpc>
              <a:spcBef>
                <a:spcPts val="1200"/>
              </a:spcBef>
              <a:spcAft>
                <a:spcPts val="0"/>
              </a:spcAft>
              <a:buSzPct val="100000"/>
              <a:buChar char="-"/>
            </a:pPr>
            <a:r>
              <a:rPr lang="en" sz="1165"/>
              <a:t>Rob the country of a potentially productive labour force that may work towards improving </a:t>
            </a:r>
            <a:r>
              <a:rPr lang="en" sz="1165"/>
              <a:t>society  in both social and economic ways, eg administrative roles. </a:t>
            </a:r>
            <a:endParaRPr sz="1165"/>
          </a:p>
          <a:p>
            <a:pPr indent="0" lvl="0" marL="457200" rtl="0" algn="l">
              <a:lnSpc>
                <a:spcPct val="105000"/>
              </a:lnSpc>
              <a:spcBef>
                <a:spcPts val="1200"/>
              </a:spcBef>
              <a:spcAft>
                <a:spcPts val="0"/>
              </a:spcAft>
              <a:buNone/>
            </a:pPr>
            <a:r>
              <a:t/>
            </a:r>
            <a:endParaRPr sz="1165"/>
          </a:p>
          <a:p>
            <a:pPr indent="-285932" lvl="0" marL="457200" rtl="0" algn="l">
              <a:lnSpc>
                <a:spcPct val="105000"/>
              </a:lnSpc>
              <a:spcBef>
                <a:spcPts val="1200"/>
              </a:spcBef>
              <a:spcAft>
                <a:spcPts val="0"/>
              </a:spcAft>
              <a:buSzPct val="100000"/>
              <a:buChar char="-"/>
            </a:pPr>
            <a:r>
              <a:rPr b="1" lang="en" sz="1165"/>
              <a:t>Quality education</a:t>
            </a:r>
            <a:r>
              <a:rPr lang="en" sz="1165"/>
              <a:t>- while nigeria has high rates of education enrollment in the younger groups, the quality of education delivered must be made relevant to sensitive social issues, to have a chance of acheiving SDG 4. In the case of human trafficking, a better understanding of the issue has been proposed tol tackle the ignorance that enshrines it.(Chigbu, 2018)</a:t>
            </a:r>
            <a:endParaRPr sz="1165"/>
          </a:p>
          <a:p>
            <a:pPr indent="0" lvl="0" marL="457200" rtl="0" algn="l">
              <a:lnSpc>
                <a:spcPct val="105000"/>
              </a:lnSpc>
              <a:spcBef>
                <a:spcPts val="1200"/>
              </a:spcBef>
              <a:spcAft>
                <a:spcPts val="0"/>
              </a:spcAft>
              <a:buNone/>
            </a:pPr>
            <a:r>
              <a:t/>
            </a:r>
            <a:endParaRPr sz="1165"/>
          </a:p>
          <a:p>
            <a:pPr indent="-285932" lvl="0" marL="457200" rtl="0" algn="l">
              <a:lnSpc>
                <a:spcPct val="105000"/>
              </a:lnSpc>
              <a:spcBef>
                <a:spcPts val="1200"/>
              </a:spcBef>
              <a:spcAft>
                <a:spcPts val="0"/>
              </a:spcAft>
              <a:buSzPct val="100000"/>
              <a:buChar char="-"/>
            </a:pPr>
            <a:r>
              <a:rPr lang="en" sz="1165"/>
              <a:t>The established gender inequality further acts as a bar to the country achieving sdg quality education as they are the demographic that may continue to miss out on education and potentially the development of the educational sector.</a:t>
            </a:r>
            <a:endParaRPr sz="1165"/>
          </a:p>
          <a:p>
            <a:pPr indent="0" lvl="0" marL="457200" rtl="0" algn="l">
              <a:lnSpc>
                <a:spcPct val="105000"/>
              </a:lnSpc>
              <a:spcBef>
                <a:spcPts val="1200"/>
              </a:spcBef>
              <a:spcAft>
                <a:spcPts val="0"/>
              </a:spcAft>
              <a:buNone/>
            </a:pPr>
            <a:r>
              <a:t/>
            </a:r>
            <a:endParaRPr sz="1165"/>
          </a:p>
          <a:p>
            <a:pPr indent="0" lvl="0" marL="0" rtl="0" algn="l">
              <a:lnSpc>
                <a:spcPct val="105000"/>
              </a:lnSpc>
              <a:spcBef>
                <a:spcPts val="1200"/>
              </a:spcBef>
              <a:spcAft>
                <a:spcPts val="1200"/>
              </a:spcAft>
              <a:buNone/>
            </a:pPr>
            <a:r>
              <a:t/>
            </a:r>
            <a:endParaRPr sz="116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26000">
              <a:srgbClr val="FFE849"/>
            </a:gs>
            <a:gs pos="100000">
              <a:srgbClr val="EE9830"/>
            </a:gs>
          </a:gsLst>
          <a:path path="circle">
            <a:fillToRect b="50%" l="50%" r="50%" t="50%"/>
          </a:path>
          <a:tileRect/>
        </a:gradFill>
      </p:bgPr>
    </p:bg>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highlight>
                  <a:srgbClr val="FFFF00"/>
                </a:highlight>
                <a:latin typeface="Impact"/>
                <a:ea typeface="Impact"/>
                <a:cs typeface="Impact"/>
                <a:sym typeface="Impact"/>
              </a:rPr>
              <a:t>Government // Foreign </a:t>
            </a:r>
            <a:r>
              <a:rPr lang="en">
                <a:solidFill>
                  <a:srgbClr val="666666"/>
                </a:solidFill>
                <a:highlight>
                  <a:srgbClr val="FFFF00"/>
                </a:highlight>
                <a:latin typeface="Impact"/>
                <a:ea typeface="Impact"/>
                <a:cs typeface="Impact"/>
                <a:sym typeface="Impact"/>
              </a:rPr>
              <a:t>Initiatives and Critique  </a:t>
            </a:r>
            <a:endParaRPr>
              <a:solidFill>
                <a:srgbClr val="666666"/>
              </a:solidFill>
              <a:highlight>
                <a:srgbClr val="FFFF00"/>
              </a:highlight>
              <a:latin typeface="Impact"/>
              <a:ea typeface="Impact"/>
              <a:cs typeface="Impact"/>
              <a:sym typeface="Impact"/>
            </a:endParaRPr>
          </a:p>
        </p:txBody>
      </p:sp>
      <p:sp>
        <p:nvSpPr>
          <p:cNvPr id="120" name="Google Shape;120;p21"/>
          <p:cNvSpPr txBox="1"/>
          <p:nvPr>
            <p:ph idx="1" type="body"/>
          </p:nvPr>
        </p:nvSpPr>
        <p:spPr>
          <a:xfrm>
            <a:off x="311700" y="1152475"/>
            <a:ext cx="8587500" cy="366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120">
                <a:highlight>
                  <a:srgbClr val="FFE849"/>
                </a:highlight>
              </a:rPr>
              <a:t>National initiatives </a:t>
            </a:r>
            <a:endParaRPr b="1" sz="1120">
              <a:highlight>
                <a:srgbClr val="FFE849"/>
              </a:highlight>
            </a:endParaRPr>
          </a:p>
          <a:p>
            <a:pPr indent="0" lvl="0" marL="0" rtl="0" algn="l">
              <a:lnSpc>
                <a:spcPct val="95000"/>
              </a:lnSpc>
              <a:spcBef>
                <a:spcPts val="0"/>
              </a:spcBef>
              <a:spcAft>
                <a:spcPts val="0"/>
              </a:spcAft>
              <a:buSzPts val="935"/>
              <a:buNone/>
            </a:pPr>
            <a:r>
              <a:t/>
            </a:r>
            <a:endParaRPr b="1" sz="1120">
              <a:highlight>
                <a:srgbClr val="FFE849"/>
              </a:highlight>
            </a:endParaRPr>
          </a:p>
          <a:p>
            <a:pPr indent="-294322" lvl="0" marL="457200" rtl="0" algn="l">
              <a:lnSpc>
                <a:spcPct val="95000"/>
              </a:lnSpc>
              <a:spcBef>
                <a:spcPts val="0"/>
              </a:spcBef>
              <a:spcAft>
                <a:spcPts val="0"/>
              </a:spcAft>
              <a:buSzPts val="1035"/>
              <a:buChar char="-"/>
            </a:pPr>
            <a:r>
              <a:rPr b="1" lang="en" sz="1035"/>
              <a:t>Nigerian agency - NAtional agency for the prohibition of trafficking in persons ( NAPTIP) </a:t>
            </a:r>
            <a:endParaRPr b="1" sz="1035"/>
          </a:p>
          <a:p>
            <a:pPr indent="-294322" lvl="0" marL="457200" rtl="0" algn="l">
              <a:lnSpc>
                <a:spcPct val="95000"/>
              </a:lnSpc>
              <a:spcBef>
                <a:spcPts val="0"/>
              </a:spcBef>
              <a:spcAft>
                <a:spcPts val="0"/>
              </a:spcAft>
              <a:buSzPts val="1035"/>
              <a:buChar char="-"/>
            </a:pPr>
            <a:r>
              <a:rPr lang="en" sz="1035"/>
              <a:t>Initiates educational campaigns with collaborators and people in rural // poor areas </a:t>
            </a:r>
            <a:endParaRPr sz="1035"/>
          </a:p>
          <a:p>
            <a:pPr indent="-294322" lvl="0" marL="457200" rtl="0" algn="l">
              <a:lnSpc>
                <a:spcPct val="95000"/>
              </a:lnSpc>
              <a:spcBef>
                <a:spcPts val="0"/>
              </a:spcBef>
              <a:spcAft>
                <a:spcPts val="0"/>
              </a:spcAft>
              <a:buSzPts val="1035"/>
              <a:buChar char="-"/>
            </a:pPr>
            <a:r>
              <a:rPr lang="en" sz="1035"/>
              <a:t>Collaborates with police to ensure enforcement of prison sentences</a:t>
            </a:r>
            <a:endParaRPr sz="1035"/>
          </a:p>
          <a:p>
            <a:pPr indent="-294322" lvl="0" marL="457200" rtl="0" algn="l">
              <a:lnSpc>
                <a:spcPct val="95000"/>
              </a:lnSpc>
              <a:spcBef>
                <a:spcPts val="0"/>
              </a:spcBef>
              <a:spcAft>
                <a:spcPts val="0"/>
              </a:spcAft>
              <a:buSzPts val="1035"/>
              <a:buChar char="-"/>
            </a:pPr>
            <a:r>
              <a:rPr lang="en" sz="1035"/>
              <a:t>Collaborates with airports which is the site of transportation of trafficked people (Philipp, J. ,2021) </a:t>
            </a:r>
            <a:endParaRPr sz="1035"/>
          </a:p>
          <a:p>
            <a:pPr indent="0" lvl="0" marL="457200" rtl="0" algn="l">
              <a:lnSpc>
                <a:spcPct val="95000"/>
              </a:lnSpc>
              <a:spcBef>
                <a:spcPts val="0"/>
              </a:spcBef>
              <a:spcAft>
                <a:spcPts val="0"/>
              </a:spcAft>
              <a:buSzPts val="935"/>
              <a:buNone/>
            </a:pPr>
            <a:r>
              <a:t/>
            </a:r>
            <a:endParaRPr sz="1035"/>
          </a:p>
          <a:p>
            <a:pPr indent="-294322" lvl="0" marL="457200" rtl="0" algn="l">
              <a:lnSpc>
                <a:spcPct val="95000"/>
              </a:lnSpc>
              <a:spcBef>
                <a:spcPts val="0"/>
              </a:spcBef>
              <a:spcAft>
                <a:spcPts val="0"/>
              </a:spcAft>
              <a:buSzPts val="1035"/>
              <a:buChar char="-"/>
            </a:pPr>
            <a:r>
              <a:rPr b="1" lang="en" sz="1035"/>
              <a:t>Abortion remains illegal in Nigeria, </a:t>
            </a:r>
            <a:r>
              <a:rPr lang="en" sz="1035"/>
              <a:t>entrenched in the Penal code and the criminal code. Except where the mothers life is in danger it attracts a prison sentence of 7- 14 years (Chigbu, 2018) </a:t>
            </a:r>
            <a:endParaRPr sz="1035"/>
          </a:p>
          <a:p>
            <a:pPr indent="-294322" lvl="0" marL="457200" rtl="0" algn="l">
              <a:lnSpc>
                <a:spcPct val="95000"/>
              </a:lnSpc>
              <a:spcBef>
                <a:spcPts val="0"/>
              </a:spcBef>
              <a:spcAft>
                <a:spcPts val="0"/>
              </a:spcAft>
              <a:buSzPts val="1035"/>
              <a:buChar char="-"/>
            </a:pPr>
            <a:r>
              <a:rPr lang="en" sz="1035"/>
              <a:t>Is said to contribute to high maternal mortality rate due to the dangerousness of the practice done illegally</a:t>
            </a:r>
            <a:endParaRPr sz="1035"/>
          </a:p>
          <a:p>
            <a:pPr indent="0" lvl="0" marL="457200" rtl="0" algn="l">
              <a:lnSpc>
                <a:spcPct val="95000"/>
              </a:lnSpc>
              <a:spcBef>
                <a:spcPts val="0"/>
              </a:spcBef>
              <a:spcAft>
                <a:spcPts val="0"/>
              </a:spcAft>
              <a:buNone/>
            </a:pPr>
            <a:r>
              <a:t/>
            </a:r>
            <a:endParaRPr sz="1035"/>
          </a:p>
          <a:p>
            <a:pPr indent="0" lvl="0" marL="0" rtl="0" algn="l">
              <a:lnSpc>
                <a:spcPct val="95000"/>
              </a:lnSpc>
              <a:spcBef>
                <a:spcPts val="0"/>
              </a:spcBef>
              <a:spcAft>
                <a:spcPts val="0"/>
              </a:spcAft>
              <a:buSzPts val="935"/>
              <a:buNone/>
            </a:pPr>
            <a:r>
              <a:rPr b="1" lang="en" sz="1035">
                <a:highlight>
                  <a:srgbClr val="FFE849"/>
                </a:highlight>
              </a:rPr>
              <a:t>Foreign initiatives </a:t>
            </a:r>
            <a:endParaRPr b="1" sz="1035">
              <a:highlight>
                <a:srgbClr val="FFE849"/>
              </a:highlight>
            </a:endParaRPr>
          </a:p>
          <a:p>
            <a:pPr indent="0" lvl="0" marL="0" rtl="0" algn="l">
              <a:lnSpc>
                <a:spcPct val="95000"/>
              </a:lnSpc>
              <a:spcBef>
                <a:spcPts val="0"/>
              </a:spcBef>
              <a:spcAft>
                <a:spcPts val="0"/>
              </a:spcAft>
              <a:buSzPts val="935"/>
              <a:buNone/>
            </a:pPr>
            <a:r>
              <a:t/>
            </a:r>
            <a:endParaRPr b="1" sz="1035">
              <a:highlight>
                <a:srgbClr val="FFE849"/>
              </a:highlight>
            </a:endParaRPr>
          </a:p>
          <a:p>
            <a:pPr indent="-294322" lvl="0" marL="457200" rtl="0" algn="l">
              <a:lnSpc>
                <a:spcPct val="95000"/>
              </a:lnSpc>
              <a:spcBef>
                <a:spcPts val="0"/>
              </a:spcBef>
              <a:spcAft>
                <a:spcPts val="0"/>
              </a:spcAft>
              <a:buSzPts val="1035"/>
              <a:buChar char="-"/>
            </a:pPr>
            <a:r>
              <a:rPr lang="en" sz="1035"/>
              <a:t>World bank approved loan of $3.9million, under ‘Unbrella organiasation to support nigeria for womens project ( World bank, 2023)</a:t>
            </a:r>
            <a:endParaRPr sz="1035"/>
          </a:p>
          <a:p>
            <a:pPr indent="-294322" lvl="0" marL="457200" rtl="0" algn="l">
              <a:lnSpc>
                <a:spcPct val="95000"/>
              </a:lnSpc>
              <a:spcBef>
                <a:spcPts val="0"/>
              </a:spcBef>
              <a:spcAft>
                <a:spcPts val="0"/>
              </a:spcAft>
              <a:buSzPts val="1035"/>
              <a:buChar char="-"/>
            </a:pPr>
            <a:r>
              <a:rPr lang="en" sz="1035"/>
              <a:t>Aims to tackle issues relating to womens empowerment such as domestic violence and health care acess </a:t>
            </a:r>
            <a:endParaRPr sz="1035"/>
          </a:p>
          <a:p>
            <a:pPr indent="-294322" lvl="0" marL="457200" rtl="0" algn="l">
              <a:lnSpc>
                <a:spcPct val="95000"/>
              </a:lnSpc>
              <a:spcBef>
                <a:spcPts val="0"/>
              </a:spcBef>
              <a:spcAft>
                <a:spcPts val="0"/>
              </a:spcAft>
              <a:buSzPts val="1035"/>
              <a:buChar char="-"/>
            </a:pPr>
            <a:r>
              <a:rPr lang="en" sz="1035"/>
              <a:t>Results remail to be seen </a:t>
            </a:r>
            <a:endParaRPr sz="1035"/>
          </a:p>
          <a:p>
            <a:pPr indent="0" lvl="0" marL="457200" rtl="0" algn="l">
              <a:lnSpc>
                <a:spcPct val="95000"/>
              </a:lnSpc>
              <a:spcBef>
                <a:spcPts val="0"/>
              </a:spcBef>
              <a:spcAft>
                <a:spcPts val="0"/>
              </a:spcAft>
              <a:buNone/>
            </a:pPr>
            <a:r>
              <a:t/>
            </a:r>
            <a:endParaRPr sz="1035"/>
          </a:p>
          <a:p>
            <a:pPr indent="-294322" lvl="0" marL="457200" rtl="0" algn="l">
              <a:lnSpc>
                <a:spcPct val="95000"/>
              </a:lnSpc>
              <a:spcBef>
                <a:spcPts val="0"/>
              </a:spcBef>
              <a:spcAft>
                <a:spcPts val="0"/>
              </a:spcAft>
              <a:buSzPts val="1035"/>
              <a:buChar char="-"/>
            </a:pPr>
            <a:r>
              <a:rPr b="1" lang="en" sz="1035"/>
              <a:t>International modern slavery protection</a:t>
            </a:r>
            <a:r>
              <a:rPr lang="en" sz="1035"/>
              <a:t> </a:t>
            </a:r>
            <a:endParaRPr sz="1035"/>
          </a:p>
          <a:p>
            <a:pPr indent="-294322" lvl="0" marL="457200" rtl="0" algn="l">
              <a:lnSpc>
                <a:spcPct val="95000"/>
              </a:lnSpc>
              <a:spcBef>
                <a:spcPts val="0"/>
              </a:spcBef>
              <a:spcAft>
                <a:spcPts val="0"/>
              </a:spcAft>
              <a:buSzPts val="1035"/>
              <a:buChar char="-"/>
            </a:pPr>
            <a:r>
              <a:rPr lang="en" sz="1035"/>
              <a:t>Nationality borders act 2022 - cahnnelled towards boat migrants </a:t>
            </a:r>
            <a:endParaRPr sz="1035"/>
          </a:p>
          <a:p>
            <a:pPr indent="-294322" lvl="0" marL="457200" rtl="0" algn="l">
              <a:lnSpc>
                <a:spcPct val="95000"/>
              </a:lnSpc>
              <a:spcBef>
                <a:spcPts val="0"/>
              </a:spcBef>
              <a:spcAft>
                <a:spcPts val="0"/>
              </a:spcAft>
              <a:buSzPts val="1035"/>
              <a:buChar char="-"/>
            </a:pPr>
            <a:r>
              <a:rPr lang="en" sz="1035"/>
              <a:t>Current agreement with france targeted towards boat migrats - Free space for uninterrupted practice of trafficking with criminalisation and stripped protections from the UK </a:t>
            </a:r>
            <a:endParaRPr sz="1035"/>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